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4"/>
    <p:sldMasterId id="2147483898" r:id="rId5"/>
    <p:sldMasterId id="2147483920" r:id="rId6"/>
    <p:sldMasterId id="2147483944" r:id="rId7"/>
    <p:sldMasterId id="2147483976" r:id="rId8"/>
  </p:sldMasterIdLst>
  <p:notesMasterIdLst>
    <p:notesMasterId r:id="rId31"/>
  </p:notesMasterIdLst>
  <p:sldIdLst>
    <p:sldId id="816" r:id="rId9"/>
    <p:sldId id="866" r:id="rId10"/>
    <p:sldId id="327" r:id="rId11"/>
    <p:sldId id="392" r:id="rId12"/>
    <p:sldId id="355" r:id="rId13"/>
    <p:sldId id="331" r:id="rId14"/>
    <p:sldId id="360" r:id="rId15"/>
    <p:sldId id="330" r:id="rId16"/>
    <p:sldId id="389" r:id="rId17"/>
    <p:sldId id="361" r:id="rId18"/>
    <p:sldId id="393" r:id="rId19"/>
    <p:sldId id="362" r:id="rId20"/>
    <p:sldId id="363" r:id="rId21"/>
    <p:sldId id="364" r:id="rId22"/>
    <p:sldId id="867" r:id="rId23"/>
    <p:sldId id="365" r:id="rId24"/>
    <p:sldId id="366" r:id="rId25"/>
    <p:sldId id="369" r:id="rId26"/>
    <p:sldId id="864" r:id="rId27"/>
    <p:sldId id="274" r:id="rId28"/>
    <p:sldId id="273" r:id="rId29"/>
    <p:sldId id="86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0EB5F7-EF00-4D8D-8984-CBF9D7502978}">
          <p14:sldIdLst>
            <p14:sldId id="816"/>
          </p14:sldIdLst>
        </p14:section>
        <p14:section name="The Processes" id="{A1661C5E-B658-48C0-AF2F-F9567D843E03}">
          <p14:sldIdLst>
            <p14:sldId id="866"/>
            <p14:sldId id="327"/>
            <p14:sldId id="392"/>
            <p14:sldId id="355"/>
            <p14:sldId id="331"/>
            <p14:sldId id="360"/>
            <p14:sldId id="330"/>
            <p14:sldId id="389"/>
            <p14:sldId id="361"/>
            <p14:sldId id="393"/>
            <p14:sldId id="362"/>
            <p14:sldId id="363"/>
            <p14:sldId id="364"/>
            <p14:sldId id="867"/>
          </p14:sldIdLst>
        </p14:section>
        <p14:section name="Real Life" id="{640AB837-AB88-4E4E-A292-CD5F1460485C}">
          <p14:sldIdLst>
            <p14:sldId id="365"/>
            <p14:sldId id="366"/>
            <p14:sldId id="369"/>
          </p14:sldIdLst>
        </p14:section>
        <p14:section name="Tooling" id="{10293548-CBB3-454B-9625-1E5B4EFC2822}">
          <p14:sldIdLst>
            <p14:sldId id="864"/>
            <p14:sldId id="274"/>
            <p14:sldId id="273"/>
            <p14:sldId id="865"/>
          </p14:sldIdLst>
        </p14:section>
      </p14:sectionLst>
    </p:ext>
    <p:ext uri="{EFAFB233-063F-42B5-8137-9DF3F51BA10A}">
      <p15:sldGuideLst xmlns:p15="http://schemas.microsoft.com/office/powerpoint/2012/main">
        <p15:guide id="1" pos="189" userDrawn="1">
          <p15:clr>
            <a:srgbClr val="A4A3A4"/>
          </p15:clr>
        </p15:guide>
        <p15:guide id="3" pos="7446" userDrawn="1">
          <p15:clr>
            <a:srgbClr val="A4A3A4"/>
          </p15:clr>
        </p15:guide>
        <p15:guide id="4" orient="horz" pos="187" userDrawn="1">
          <p15:clr>
            <a:srgbClr val="A4A3A4"/>
          </p15:clr>
        </p15:guide>
        <p15:guide id="6" orient="horz" pos="4156" userDrawn="1">
          <p15:clr>
            <a:srgbClr val="A4A3A4"/>
          </p15:clr>
        </p15:guide>
        <p15:guide id="7" orient="horz" pos="7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isal Mustafa" initials="FM" lastIdx="1" clrIdx="0">
    <p:extLst>
      <p:ext uri="{19B8F6BF-5375-455C-9EA6-DF929625EA0E}">
        <p15:presenceInfo xmlns:p15="http://schemas.microsoft.com/office/powerpoint/2012/main" userId="S-1-5-21-124525095-708259637-1543119021-1538350" providerId="AD"/>
      </p:ext>
    </p:extLst>
  </p:cmAuthor>
  <p:cmAuthor id="2" name="Larry Wall (PREMIER DEV)" initials="LW(D" lastIdx="6" clrIdx="1">
    <p:extLst>
      <p:ext uri="{19B8F6BF-5375-455C-9EA6-DF929625EA0E}">
        <p15:presenceInfo xmlns:p15="http://schemas.microsoft.com/office/powerpoint/2012/main" userId="Larry Wall (PREMIER D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3FF"/>
    <a:srgbClr val="107C10"/>
    <a:srgbClr val="002050"/>
    <a:srgbClr val="0072C6"/>
    <a:srgbClr val="F2F2F2"/>
    <a:srgbClr val="C1C1C1"/>
    <a:srgbClr val="619DFF"/>
    <a:srgbClr val="00B050"/>
    <a:srgbClr val="4F81BD"/>
    <a:srgbClr val="357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456C2-271F-4A0B-A505-8E2E3E1646C3}" v="1" dt="2018-11-23T11:30:43.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8" autoAdjust="0"/>
    <p:restoredTop sz="91921" autoAdjust="0"/>
  </p:normalViewPr>
  <p:slideViewPr>
    <p:cSldViewPr>
      <p:cViewPr varScale="1">
        <p:scale>
          <a:sx n="85" d="100"/>
          <a:sy n="85" d="100"/>
        </p:scale>
        <p:origin x="48" y="288"/>
      </p:cViewPr>
      <p:guideLst>
        <p:guide pos="189"/>
        <p:guide pos="7446"/>
        <p:guide orient="horz" pos="187"/>
        <p:guide orient="horz" pos="4156"/>
        <p:guide orient="horz" pos="799"/>
      </p:guideLst>
    </p:cSldViewPr>
  </p:slideViewPr>
  <p:notesTextViewPr>
    <p:cViewPr>
      <p:scale>
        <a:sx n="100" d="100"/>
        <a:sy n="100" d="100"/>
      </p:scale>
      <p:origin x="0" y="0"/>
    </p:cViewPr>
  </p:notesTextViewPr>
  <p:sorterViewPr>
    <p:cViewPr>
      <p:scale>
        <a:sx n="100" d="100"/>
        <a:sy n="100" d="100"/>
      </p:scale>
      <p:origin x="0" y="-20772"/>
    </p:cViewPr>
  </p:sorterViewPr>
  <p:notesViewPr>
    <p:cSldViewPr>
      <p:cViewPr varScale="1">
        <p:scale>
          <a:sx n="85" d="100"/>
          <a:sy n="85" d="100"/>
        </p:scale>
        <p:origin x="3885" y="3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ra Patel" userId="6da9a364-a732-4a82-bef9-e3eff3712f15" providerId="ADAL" clId="{876EDA15-3825-439F-B081-D18C9314116C}"/>
  </pc:docChgLst>
  <pc:docChgLst>
    <pc:chgData name="Chris Reddington" userId="ec8f992b-4c36-4ec2-bcc0-9aabb48540d7" providerId="ADAL" clId="{CC6456C2-271F-4A0B-A505-8E2E3E1646C3}"/>
    <pc:docChg chg="modSld">
      <pc:chgData name="Chris Reddington" userId="ec8f992b-4c36-4ec2-bcc0-9aabb48540d7" providerId="ADAL" clId="{CC6456C2-271F-4A0B-A505-8E2E3E1646C3}" dt="2018-11-23T11:30:43.733" v="0"/>
      <pc:docMkLst>
        <pc:docMk/>
      </pc:docMkLst>
      <pc:sldChg chg="modTransition">
        <pc:chgData name="Chris Reddington" userId="ec8f992b-4c36-4ec2-bcc0-9aabb48540d7" providerId="ADAL" clId="{CC6456C2-271F-4A0B-A505-8E2E3E1646C3}" dt="2018-11-23T11:30:43.733" v="0"/>
        <pc:sldMkLst>
          <pc:docMk/>
          <pc:sldMk cId="965855306" sldId="839"/>
        </pc:sldMkLst>
      </pc:sldChg>
      <pc:sldChg chg="modTransition">
        <pc:chgData name="Chris Reddington" userId="ec8f992b-4c36-4ec2-bcc0-9aabb48540d7" providerId="ADAL" clId="{CC6456C2-271F-4A0B-A505-8E2E3E1646C3}" dt="2018-11-23T11:30:43.733" v="0"/>
        <pc:sldMkLst>
          <pc:docMk/>
          <pc:sldMk cId="3143491621" sldId="8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1C918-502E-463E-A34B-8DCED5FD9E22}" type="datetimeFigureOut">
              <a:rPr lang="en-US" smtClean="0"/>
              <a:t>12/13/2018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626D-F663-4714-B3FD-659B2059D4E0}" type="slidenum">
              <a:rPr lang="en-US" smtClean="0"/>
              <a:t>‹#›</a:t>
            </a:fld>
            <a:endParaRPr lang="en-US"/>
          </a:p>
        </p:txBody>
      </p:sp>
    </p:spTree>
    <p:extLst>
      <p:ext uri="{BB962C8B-B14F-4D97-AF65-F5344CB8AC3E}">
        <p14:creationId xmlns:p14="http://schemas.microsoft.com/office/powerpoint/2010/main" val="40584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r>
              <a:rPr lang="en-US" dirty="0"/>
              <a:t>Welcome to the Azure DevOps fundamentals session</a:t>
            </a:r>
          </a:p>
        </p:txBody>
      </p:sp>
    </p:spTree>
    <p:extLst>
      <p:ext uri="{BB962C8B-B14F-4D97-AF65-F5344CB8AC3E}">
        <p14:creationId xmlns:p14="http://schemas.microsoft.com/office/powerpoint/2010/main" val="2962341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829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2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349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670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24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6917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11:16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5654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66626D-F663-4714-B3FD-659B2059D4E0}" type="slidenum">
              <a:rPr lang="en-US" smtClean="0"/>
              <a:t>19</a:t>
            </a:fld>
            <a:endParaRPr lang="en-US"/>
          </a:p>
        </p:txBody>
      </p:sp>
    </p:spTree>
    <p:extLst>
      <p:ext uri="{BB962C8B-B14F-4D97-AF65-F5344CB8AC3E}">
        <p14:creationId xmlns:p14="http://schemas.microsoft.com/office/powerpoint/2010/main" val="238887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VSTS</a:t>
            </a:r>
            <a:r>
              <a:rPr lang="en-GB" baseline="0" dirty="0"/>
              <a:t> benefits from an accelerated release cycle. This does not mean that new features are buggy. </a:t>
            </a:r>
          </a:p>
          <a:p>
            <a:r>
              <a:rPr lang="en-GB" baseline="0" dirty="0"/>
              <a:t>While spending a lot of time dogfooding new features, we also have a concept of private and public preview. This matches many of our other cloud services. </a:t>
            </a:r>
          </a:p>
          <a:p>
            <a:endParaRPr lang="en-GB" baseline="0" dirty="0"/>
          </a:p>
          <a:p>
            <a:r>
              <a:rPr lang="en-GB" baseline="0" dirty="0"/>
              <a:t>&lt;Start animation&gt;</a:t>
            </a:r>
          </a:p>
          <a:p>
            <a:endParaRPr lang="en-GB" baseline="0" dirty="0"/>
          </a:p>
          <a:p>
            <a:r>
              <a:rPr lang="en-GB" baseline="0" dirty="0"/>
              <a:t>For example:</a:t>
            </a:r>
          </a:p>
          <a:p>
            <a:r>
              <a:rPr lang="en-GB" baseline="0" dirty="0"/>
              <a:t>We might be developing a feature in the private preview that only certain accounts have access to. Depending on the feature customers can request access.</a:t>
            </a:r>
          </a:p>
          <a:p>
            <a:r>
              <a:rPr lang="en-GB" baseline="0" dirty="0"/>
              <a:t>Once the feature is more stable it will usually roam (first white arrow) into the public preview. Users can opt into and out of public preview features through the UI. </a:t>
            </a:r>
          </a:p>
          <a:p>
            <a:r>
              <a:rPr lang="en-GB" baseline="0" dirty="0"/>
              <a:t>If the new feature is a per-user feature, users will see the prompt (for example new build editor) in their projects. If the new feature is a per-account feature, only users with admin access to the account settings will see a prompt to opt in/out. If a single user chooses to use a new per-user feature, it only applies to them. </a:t>
            </a:r>
          </a:p>
          <a:p>
            <a:endParaRPr lang="en-GB" baseline="0" dirty="0"/>
          </a:p>
          <a:p>
            <a:r>
              <a:rPr lang="en-GB" baseline="0" dirty="0"/>
              <a:t>After both public and private previews yield positive results, a feature is pushed to VSTS </a:t>
            </a:r>
            <a:r>
              <a:rPr lang="en-GB" baseline="0" dirty="0" err="1"/>
              <a:t>vCurrent</a:t>
            </a:r>
            <a:r>
              <a:rPr lang="en-GB" baseline="0" dirty="0"/>
              <a:t>. New features arrive - usually - every three weeks. </a:t>
            </a:r>
          </a:p>
          <a:p>
            <a:endParaRPr lang="en-GB" baseline="0" dirty="0"/>
          </a:p>
          <a:p>
            <a:r>
              <a:rPr lang="en-GB" baseline="0" dirty="0"/>
              <a:t>Any features that work well in VSTS and are considered “stable” roam into TFS with a feature update. These feature update usually release every 3-4 months. Only stable features will release to TFS and features may be skipped to maintain compatibility with older versions of TFS. This is due to the obvious challenges that come with providing hotfixes and out-of-band updates to an on-premises product. </a:t>
            </a:r>
          </a:p>
          <a:p>
            <a:endParaRPr lang="en-GB" baseline="0" dirty="0"/>
          </a:p>
          <a:p>
            <a:r>
              <a:rPr lang="en-GB" baseline="0" dirty="0"/>
              <a:t>There is a facility to provide hotfixes to TFS, but this would only be used for critical (security impacting) bugs.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189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Good project start with good planning</a:t>
            </a:r>
          </a:p>
          <a:p>
            <a:r>
              <a:rPr lang="en-US" dirty="0">
                <a:latin typeface="Segoe UI" panose="020B0502040204020203" pitchFamily="34" charset="0"/>
                <a:cs typeface="Segoe UI" panose="020B0502040204020203" pitchFamily="34" charset="0"/>
              </a:rPr>
              <a:t>In order to know what you want to build, you need to have a way to track the tasks and pieces that are needed</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So to do that, you typically use a planning tool just VSTS, Jira, Rally, etc. That becomes the place where your engineering staff tracks their daily work. This is critical for the leads of the project to organize and schedule work so that the right pieces get completed at the right time.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Using a plan tracking tool also allows you to measure and track the completion of these work items and see that you are working towards your overall goal of adding new features and delivering value to your end users.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It is important to note that when you are trying to move to a DevOps mindset, that it does not necessarily require that you follow and agile process for engineering work. However, agile practices do tend to produce better results and help move the needle on getting these cycles up and running quicker.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If you work in an agile approach, you allow your stakeholders to provide feedback quicker to your planning process where you can make adjustments and corrections along the way before it gets too late in the overall project lifecycle.</a:t>
            </a:r>
          </a:p>
          <a:p>
            <a:r>
              <a:rPr lang="en-US" dirty="0">
                <a:latin typeface="Segoe UI" panose="020B0502040204020203" pitchFamily="34" charset="0"/>
                <a:cs typeface="Segoe UI" panose="020B0502040204020203" pitchFamily="34" charset="0"/>
              </a:rPr>
              <a:t>Way for developers to track their day to day work.</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Once we have a plan in place and engineers start taking tasks off the backlog, we can now move towards the next phase of DevOps….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39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35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400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9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97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20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11:16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104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12/13/2018 2:40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52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70A712-D193-481E-B56A-2EA54D9722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608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74702" y="2125678"/>
            <a:ext cx="10972800" cy="2010944"/>
          </a:xfrm>
        </p:spPr>
        <p:txBody>
          <a:bodyPr lIns="147600" rIns="147600" bIns="90000" anchor="t">
            <a:normAutofit/>
          </a:bodyPr>
          <a:lstStyle>
            <a:lvl1pPr marL="172800" indent="0">
              <a:buNone/>
              <a:defRPr sz="6000">
                <a:solidFill>
                  <a:schemeClr val="bg1"/>
                </a:solidFill>
                <a:latin typeface="+mj-lt"/>
              </a:defRPr>
            </a:lvl1pPr>
          </a:lstStyle>
          <a:p>
            <a:r>
              <a:rPr lang="en-US" dirty="0"/>
              <a:t>Title</a:t>
            </a:r>
            <a:endParaRPr lang="en-US" sz="3600" dirty="0"/>
          </a:p>
        </p:txBody>
      </p:sp>
      <p:grpSp>
        <p:nvGrpSpPr>
          <p:cNvPr id="6" name="Group 5"/>
          <p:cNvGrpSpPr/>
          <p:nvPr userDrawn="1"/>
        </p:nvGrpSpPr>
        <p:grpSpPr>
          <a:xfrm>
            <a:off x="1524389" y="3798747"/>
            <a:ext cx="9143222" cy="3059253"/>
            <a:chOff x="1524391" y="3798665"/>
            <a:chExt cx="9143222" cy="3059253"/>
          </a:xfrm>
        </p:grpSpPr>
        <p:grpSp>
          <p:nvGrpSpPr>
            <p:cNvPr id="7" name="Group 6"/>
            <p:cNvGrpSpPr/>
            <p:nvPr/>
          </p:nvGrpSpPr>
          <p:grpSpPr>
            <a:xfrm>
              <a:off x="2002821" y="5767350"/>
              <a:ext cx="1498758" cy="1079924"/>
              <a:chOff x="8511725" y="4456145"/>
              <a:chExt cx="3667575" cy="2204472"/>
            </a:xfrm>
          </p:grpSpPr>
          <p:sp>
            <p:nvSpPr>
              <p:cNvPr id="5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1" name="Freeform 6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8" name="Group 7"/>
            <p:cNvGrpSpPr/>
            <p:nvPr/>
          </p:nvGrpSpPr>
          <p:grpSpPr>
            <a:xfrm>
              <a:off x="9322053" y="5756601"/>
              <a:ext cx="1270674" cy="915579"/>
              <a:chOff x="8511725" y="4456145"/>
              <a:chExt cx="3667575" cy="2204472"/>
            </a:xfrm>
          </p:grpSpPr>
          <p:sp>
            <p:nvSpPr>
              <p:cNvPr id="53"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4"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5"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6" name="Freeform 55"/>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9" name="Group 8"/>
            <p:cNvGrpSpPr/>
            <p:nvPr/>
          </p:nvGrpSpPr>
          <p:grpSpPr>
            <a:xfrm>
              <a:off x="1524391" y="6313540"/>
              <a:ext cx="9143222" cy="544378"/>
              <a:chOff x="0" y="6055238"/>
              <a:chExt cx="12436475" cy="940874"/>
            </a:xfrm>
          </p:grpSpPr>
          <p:sp>
            <p:nvSpPr>
              <p:cNvPr id="49" name="Freeform 48"/>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0"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1"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2" name="Freeform 51"/>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grpSp>
          <p:nvGrpSpPr>
            <p:cNvPr id="10" name="Group 9"/>
            <p:cNvGrpSpPr/>
            <p:nvPr/>
          </p:nvGrpSpPr>
          <p:grpSpPr>
            <a:xfrm>
              <a:off x="2100386" y="6430850"/>
              <a:ext cx="305670" cy="407347"/>
              <a:chOff x="1358536" y="5468258"/>
              <a:chExt cx="905694" cy="1206954"/>
            </a:xfrm>
          </p:grpSpPr>
          <p:sp>
            <p:nvSpPr>
              <p:cNvPr id="41" name="Oval 40"/>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43" name="Group 42"/>
              <p:cNvGrpSpPr/>
              <p:nvPr/>
            </p:nvGrpSpPr>
            <p:grpSpPr>
              <a:xfrm>
                <a:off x="1638534" y="5957662"/>
                <a:ext cx="354805" cy="170089"/>
                <a:chOff x="6512925" y="6276975"/>
                <a:chExt cx="293527" cy="170089"/>
              </a:xfrm>
            </p:grpSpPr>
            <p:cxnSp>
              <p:nvCxnSpPr>
                <p:cNvPr id="44" name="Straight Connector 43"/>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45" name="Straight Connector 44"/>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46" name="Straight Connector 45"/>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47" name="Straight Connector 46"/>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8" name="Straight Connector 47"/>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1" name="Group 10"/>
            <p:cNvGrpSpPr/>
            <p:nvPr/>
          </p:nvGrpSpPr>
          <p:grpSpPr>
            <a:xfrm>
              <a:off x="1690539" y="6252119"/>
              <a:ext cx="391610" cy="521870"/>
              <a:chOff x="1358536" y="5468258"/>
              <a:chExt cx="905694" cy="1206954"/>
            </a:xfrm>
          </p:grpSpPr>
          <p:sp>
            <p:nvSpPr>
              <p:cNvPr id="33" name="Oval 32"/>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35" name="Group 34"/>
              <p:cNvGrpSpPr/>
              <p:nvPr/>
            </p:nvGrpSpPr>
            <p:grpSpPr>
              <a:xfrm>
                <a:off x="1638534" y="5957662"/>
                <a:ext cx="354805" cy="170089"/>
                <a:chOff x="6512925" y="6276975"/>
                <a:chExt cx="293527" cy="170089"/>
              </a:xfrm>
            </p:grpSpPr>
            <p:cxnSp>
              <p:nvCxnSpPr>
                <p:cNvPr id="36" name="Straight Connector 35"/>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37" name="Straight Connector 36"/>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8" name="Straight Connector 37"/>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9" name="Straight Connector 38"/>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0" name="Straight Connector 39"/>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2" name="Group 11"/>
            <p:cNvGrpSpPr/>
            <p:nvPr/>
          </p:nvGrpSpPr>
          <p:grpSpPr>
            <a:xfrm>
              <a:off x="10172188" y="6243631"/>
              <a:ext cx="305670" cy="407347"/>
              <a:chOff x="1358536" y="5468258"/>
              <a:chExt cx="905694" cy="1206954"/>
            </a:xfrm>
          </p:grpSpPr>
          <p:sp>
            <p:nvSpPr>
              <p:cNvPr id="25" name="Oval 24"/>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27" name="Group 26"/>
              <p:cNvGrpSpPr/>
              <p:nvPr/>
            </p:nvGrpSpPr>
            <p:grpSpPr>
              <a:xfrm>
                <a:off x="1638534" y="5957662"/>
                <a:ext cx="354805" cy="170089"/>
                <a:chOff x="6512925" y="6276975"/>
                <a:chExt cx="293527" cy="170089"/>
              </a:xfrm>
            </p:grpSpPr>
            <p:cxnSp>
              <p:nvCxnSpPr>
                <p:cNvPr id="28" name="Straight Connector 27"/>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9" name="Straight Connector 28"/>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0" name="Straight Connector 29"/>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1" name="Straight Connector 30"/>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32" name="Straight Connector 31"/>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4" name="Group 13"/>
            <p:cNvGrpSpPr/>
            <p:nvPr/>
          </p:nvGrpSpPr>
          <p:grpSpPr>
            <a:xfrm>
              <a:off x="2474332" y="6319134"/>
              <a:ext cx="262103" cy="349287"/>
              <a:chOff x="1358536" y="5468258"/>
              <a:chExt cx="905694" cy="1206954"/>
            </a:xfrm>
          </p:grpSpPr>
          <p:sp>
            <p:nvSpPr>
              <p:cNvPr id="17" name="Oval 16"/>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19" name="Group 18"/>
              <p:cNvGrpSpPr/>
              <p:nvPr/>
            </p:nvGrpSpPr>
            <p:grpSpPr>
              <a:xfrm>
                <a:off x="1638534" y="5957662"/>
                <a:ext cx="354805" cy="170089"/>
                <a:chOff x="6512925" y="6276975"/>
                <a:chExt cx="293527" cy="170089"/>
              </a:xfrm>
            </p:grpSpPr>
            <p:cxnSp>
              <p:nvCxnSpPr>
                <p:cNvPr id="20" name="Straight Connector 1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1" name="Straight Connector 2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22" name="Straight Connector 2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23" name="Straight Connector 2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24" name="Straight Connector 2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pic>
          <p:nvPicPr>
            <p:cNvPr id="15" name="Picture 14" descr="StoreSimple_Buildings_02.png"/>
            <p:cNvPicPr>
              <a:picLocks noChangeAspect="1"/>
            </p:cNvPicPr>
            <p:nvPr/>
          </p:nvPicPr>
          <p:blipFill rotWithShape="1">
            <a:blip r:embed="rId2">
              <a:extLst>
                <a:ext uri="{28A0092B-C50C-407E-A947-70E740481C1C}">
                  <a14:useLocalDpi xmlns:a14="http://schemas.microsoft.com/office/drawing/2010/main" val="0"/>
                </a:ext>
              </a:extLst>
            </a:blip>
            <a:srcRect l="30468" b="468"/>
            <a:stretch/>
          </p:blipFill>
          <p:spPr>
            <a:xfrm>
              <a:off x="7879046" y="3798665"/>
              <a:ext cx="2788566" cy="3044533"/>
            </a:xfrm>
            <a:prstGeom prst="rect">
              <a:avLst/>
            </a:prstGeom>
          </p:spPr>
        </p:pic>
      </p:grpSp>
      <p:pic>
        <p:nvPicPr>
          <p:cNvPr id="64" name="Picture 63"/>
          <p:cNvPicPr>
            <a:picLocks/>
          </p:cNvPicPr>
          <p:nvPr userDrawn="1"/>
        </p:nvPicPr>
        <p:blipFill rotWithShape="1">
          <a:blip r:embed="rId3"/>
          <a:srcRect l="14410"/>
          <a:stretch/>
        </p:blipFill>
        <p:spPr>
          <a:xfrm>
            <a:off x="10096500" y="0"/>
            <a:ext cx="2081852" cy="348762"/>
          </a:xfrm>
          <a:prstGeom prst="rect">
            <a:avLst/>
          </a:prstGeom>
        </p:spPr>
      </p:pic>
      <p:pic>
        <p:nvPicPr>
          <p:cNvPr id="63" name="MS logo white - EMF"/>
          <p:cNvPicPr>
            <a:picLocks/>
          </p:cNvPicPr>
          <p:nvPr userDrawn="1"/>
        </p:nvPicPr>
        <p:blipFill rotWithShape="1">
          <a:blip r:embed="rId4" cstate="print">
            <a:extLst>
              <a:ext uri="{28A0092B-C50C-407E-A947-70E740481C1C}">
                <a14:useLocalDpi xmlns:a14="http://schemas.microsoft.com/office/drawing/2010/main" val="0"/>
              </a:ext>
            </a:extLst>
          </a:blip>
          <a:srcRect l="1981" t="7299" r="1931" b="8671"/>
          <a:stretch/>
        </p:blipFill>
        <p:spPr bwMode="black">
          <a:xfrm>
            <a:off x="166819" y="158012"/>
            <a:ext cx="1836000" cy="642696"/>
          </a:xfrm>
          <a:prstGeom prst="rect">
            <a:avLst/>
          </a:prstGeom>
        </p:spPr>
      </p:pic>
    </p:spTree>
    <p:extLst>
      <p:ext uri="{BB962C8B-B14F-4D97-AF65-F5344CB8AC3E}">
        <p14:creationId xmlns:p14="http://schemas.microsoft.com/office/powerpoint/2010/main" val="40800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p:cNvSpPr>
            <a:spLocks noGrp="1"/>
          </p:cNvSpPr>
          <p:nvPr>
            <p:ph type="title" hasCustomPrompt="1"/>
          </p:nvPr>
        </p:nvSpPr>
        <p:spPr>
          <a:xfrm>
            <a:off x="273600" y="1988840"/>
            <a:ext cx="8964247" cy="1597076"/>
          </a:xfrm>
          <a:noFill/>
        </p:spPr>
        <p:txBody>
          <a:bodyPr tIns="91440" bIns="91440" anchor="t" anchorCtr="0"/>
          <a:lstStyle>
            <a:lvl1pPr>
              <a:defRPr sz="4800" spc="-98" baseline="0">
                <a:solidFill>
                  <a:schemeClr val="bg1"/>
                </a:soli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217" y="3015597"/>
            <a:ext cx="12192434" cy="3227867"/>
          </a:xfrm>
          <a:prstGeom prst="rect">
            <a:avLst/>
          </a:prstGeom>
        </p:spPr>
      </p:pic>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pic>
        <p:nvPicPr>
          <p:cNvPr id="8" name="Picture 7"/>
          <p:cNvPicPr>
            <a:picLocks/>
          </p:cNvPicPr>
          <p:nvPr userDrawn="1"/>
        </p:nvPicPr>
        <p:blipFill rotWithShape="1">
          <a:blip r:embed="rId4"/>
          <a:srcRect l="14410"/>
          <a:stretch/>
        </p:blipFill>
        <p:spPr>
          <a:xfrm>
            <a:off x="10096500" y="0"/>
            <a:ext cx="2081852" cy="348762"/>
          </a:xfrm>
          <a:prstGeom prst="rect">
            <a:avLst/>
          </a:prstGeom>
        </p:spPr>
      </p:pic>
      <p:pic>
        <p:nvPicPr>
          <p:cNvPr id="9" name="MS logo white - EMF"/>
          <p:cNvPicPr>
            <a:picLocks/>
          </p:cNvPicPr>
          <p:nvPr userDrawn="1"/>
        </p:nvPicPr>
        <p:blipFill rotWithShape="1">
          <a:blip r:embed="rId5" cstate="print">
            <a:extLst>
              <a:ext uri="{28A0092B-C50C-407E-A947-70E740481C1C}">
                <a14:useLocalDpi xmlns:a14="http://schemas.microsoft.com/office/drawing/2010/main" val="0"/>
              </a:ext>
            </a:extLst>
          </a:blip>
          <a:srcRect l="1981" t="7299" r="1931" b="8671"/>
          <a:stretch/>
        </p:blipFill>
        <p:spPr bwMode="black">
          <a:xfrm>
            <a:off x="166819" y="158012"/>
            <a:ext cx="1836000" cy="642696"/>
          </a:xfrm>
          <a:prstGeom prst="rect">
            <a:avLst/>
          </a:prstGeom>
        </p:spPr>
      </p:pic>
    </p:spTree>
    <p:extLst>
      <p:ext uri="{BB962C8B-B14F-4D97-AF65-F5344CB8AC3E}">
        <p14:creationId xmlns:p14="http://schemas.microsoft.com/office/powerpoint/2010/main" val="29567901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7215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3899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0272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4129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360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259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478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4057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51148634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13646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Microsoft Confidential</a:t>
            </a:r>
          </a:p>
        </p:txBody>
      </p:sp>
      <p:pic>
        <p:nvPicPr>
          <p:cNvPr id="4" name="Picture 3"/>
          <p:cNvPicPr>
            <a:picLocks/>
          </p:cNvPicPr>
          <p:nvPr userDrawn="1"/>
        </p:nvPicPr>
        <p:blipFill rotWithShape="1">
          <a:blip r:embed="rId2"/>
          <a:srcRect l="14410"/>
          <a:stretch/>
        </p:blipFill>
        <p:spPr>
          <a:xfrm>
            <a:off x="10096500" y="0"/>
            <a:ext cx="2081852" cy="348762"/>
          </a:xfrm>
          <a:prstGeom prst="rect">
            <a:avLst/>
          </a:prstGeom>
        </p:spPr>
      </p:pic>
      <p:sp>
        <p:nvSpPr>
          <p:cNvPr id="5"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lvl1pPr>
              <a:defRPr>
                <a:solidFill>
                  <a:schemeClr val="bg1"/>
                </a:solidFill>
              </a:defRPr>
            </a:lvl1pPr>
          </a:lstStyle>
          <a:p>
            <a:pPr marL="0" lvl="0"/>
            <a:r>
              <a:rPr lang="en-US" dirty="0"/>
              <a:t>Click to edit Master title style</a:t>
            </a:r>
          </a:p>
        </p:txBody>
      </p:sp>
    </p:spTree>
    <p:extLst>
      <p:ext uri="{BB962C8B-B14F-4D97-AF65-F5344CB8AC3E}">
        <p14:creationId xmlns:p14="http://schemas.microsoft.com/office/powerpoint/2010/main" val="18260595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0" cy="672712"/>
          </a:xfrm>
          <a:prstGeom prst="rect">
            <a:avLst/>
          </a:prstGeom>
        </p:spPr>
      </p:pic>
      <p:sp>
        <p:nvSpPr>
          <p:cNvPr id="10" name="Title Placeholder 1"/>
          <p:cNvSpPr>
            <a:spLocks noGrp="1"/>
          </p:cNvSpPr>
          <p:nvPr>
            <p:ph type="title"/>
          </p:nvPr>
        </p:nvSpPr>
        <p:spPr>
          <a:xfrm>
            <a:off x="266700" y="119189"/>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3036236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grpSp>
        <p:nvGrpSpPr>
          <p:cNvPr id="12" name="Group 11"/>
          <p:cNvGrpSpPr>
            <a:grpSpLocks noChangeAspect="1"/>
          </p:cNvGrpSpPr>
          <p:nvPr userDrawn="1"/>
        </p:nvGrpSpPr>
        <p:grpSpPr bwMode="gray">
          <a:xfrm>
            <a:off x="448525" y="459408"/>
            <a:ext cx="1648360" cy="353933"/>
            <a:chOff x="457200" y="1643393"/>
            <a:chExt cx="4492753" cy="964540"/>
          </a:xfrm>
        </p:grpSpPr>
        <p:pic>
          <p:nvPicPr>
            <p:cNvPr id="13" name="Picture 12"/>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2974318"/>
            <a:ext cx="6274974" cy="341361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74317"/>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767421"/>
            <a:ext cx="6276530" cy="1620513"/>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8788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41532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663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9794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0207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419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949968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76329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1923758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9396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37963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36077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88045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19845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969382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0357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48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5263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184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8211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1950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630750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6616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1" y="3852614"/>
            <a:ext cx="12191999" cy="300538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2361" y="4168829"/>
            <a:ext cx="11632221" cy="813425"/>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5123459"/>
            <a:ext cx="11616900" cy="126416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353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54575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5283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7116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134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664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723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9240" y="6372818"/>
            <a:ext cx="4482124"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dirty="0">
                <a:solidFill>
                  <a:schemeClr val="bg1"/>
                </a:solidFill>
                <a:cs typeface="Segoe UI" pitchFamily="34" charset="0"/>
              </a:rPr>
              <a:t>© Copyright Microsoft Corporation. All rights reserved. </a:t>
            </a:r>
          </a:p>
        </p:txBody>
      </p:sp>
      <p:pic>
        <p:nvPicPr>
          <p:cNvPr id="5" name="MS logo white - EMF"/>
          <p:cNvPicPr>
            <a:picLocks/>
          </p:cNvPicPr>
          <p:nvPr userDrawn="1"/>
        </p:nvPicPr>
        <p:blipFill rotWithShape="1">
          <a:blip r:embed="rId2" cstate="print">
            <a:extLst>
              <a:ext uri="{28A0092B-C50C-407E-A947-70E740481C1C}">
                <a14:useLocalDpi xmlns:a14="http://schemas.microsoft.com/office/drawing/2010/main" val="0"/>
              </a:ext>
            </a:extLst>
          </a:blip>
          <a:srcRect l="1981" t="7299" r="1931" b="8671"/>
          <a:stretch/>
        </p:blipFill>
        <p:spPr bwMode="black">
          <a:xfrm>
            <a:off x="166819" y="158012"/>
            <a:ext cx="1836000" cy="642696"/>
          </a:xfrm>
          <a:prstGeom prst="rect">
            <a:avLst/>
          </a:prstGeom>
        </p:spPr>
      </p:pic>
    </p:spTree>
    <p:extLst>
      <p:ext uri="{BB962C8B-B14F-4D97-AF65-F5344CB8AC3E}">
        <p14:creationId xmlns:p14="http://schemas.microsoft.com/office/powerpoint/2010/main" val="2977477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2138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7099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163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09090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0885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50724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1063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3401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568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2345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565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125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760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248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17384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996155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8307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8619047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2186203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950"/>
                                        <p:tgtEl>
                                          <p:spTgt spid="15"/>
                                        </p:tgtEl>
                                      </p:cBhvr>
                                    </p:animEffect>
                                  </p:childTnLst>
                                </p:cTn>
                              </p:par>
                              <p:par>
                                <p:cTn id="37" presetID="63" presetClass="path" presetSubtype="0" decel="100000" fill="hold" grpId="1" nodeType="withEffect">
                                  <p:stCondLst>
                                    <p:cond delay="700"/>
                                  </p:stCondLst>
                                  <p:childTnLst>
                                    <p:animMotion origin="layout" path="M -0.01455 -2.09714E-6 L -4.54174E-6 -2.09714E-6 " pathEditMode="relative" rAng="0" ptsTypes="AA">
                                      <p:cBhvr>
                                        <p:cTn id="38" dur="950" fill="hold"/>
                                        <p:tgtEl>
                                          <p:spTgt spid="15"/>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21729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005468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Large Graphic or Demo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811016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891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693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4340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345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829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32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461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034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82819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97332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32804173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707531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085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5748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701884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253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04248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9390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9304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08391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67654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20" y="1188720"/>
            <a:ext cx="11653523" cy="1760652"/>
          </a:xfrm>
        </p:spPr>
        <p:txBody>
          <a:bodyPr>
            <a:spAutoFit/>
          </a:bodyPr>
          <a:lstStyle>
            <a:lvl1pPr marL="347472" indent="-347472">
              <a:lnSpc>
                <a:spcPct val="90000"/>
              </a:lnSpc>
              <a:spcBef>
                <a:spcPts val="24"/>
              </a:spcBef>
              <a:defRPr>
                <a:latin typeface="+mn-lt"/>
              </a:defRPr>
            </a:lvl1pPr>
            <a:lvl2pPr marL="583200" indent="-241200">
              <a:lnSpc>
                <a:spcPct val="90000"/>
              </a:lnSpc>
              <a:spcBef>
                <a:spcPts val="24"/>
              </a:spcBef>
              <a:defRPr sz="2400">
                <a:latin typeface="+mn-lt"/>
              </a:defRPr>
            </a:lvl2pPr>
            <a:lvl3pPr marL="804672" indent="-230400">
              <a:lnSpc>
                <a:spcPct val="90000"/>
              </a:lnSpc>
              <a:spcBef>
                <a:spcPts val="24"/>
              </a:spcBef>
              <a:defRPr sz="2400">
                <a:latin typeface="+mn-lt"/>
              </a:defRPr>
            </a:lvl3pPr>
            <a:lvl4pPr marL="1029600" indent="-230400">
              <a:lnSpc>
                <a:spcPct val="90000"/>
              </a:lnSpc>
              <a:spcBef>
                <a:spcPts val="24"/>
              </a:spcBef>
              <a:defRPr sz="2000">
                <a:latin typeface="+mn-lt"/>
              </a:defRPr>
            </a:lvl4pPr>
            <a:lvl5pPr marL="1261872" indent="-230400">
              <a:lnSpc>
                <a:spcPct val="90000"/>
              </a:lnSpc>
              <a:spcBef>
                <a:spcPts val="24"/>
              </a:spcBef>
              <a:defRPr sz="20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pic>
        <p:nvPicPr>
          <p:cNvPr id="5" name="Picture 4"/>
          <p:cNvPicPr>
            <a:picLocks/>
          </p:cNvPicPr>
          <p:nvPr userDrawn="1"/>
        </p:nvPicPr>
        <p:blipFill rotWithShape="1">
          <a:blip r:embed="rId2"/>
          <a:srcRect l="15752"/>
          <a:stretch/>
        </p:blipFill>
        <p:spPr>
          <a:xfrm>
            <a:off x="10096500" y="0"/>
            <a:ext cx="2081852" cy="348762"/>
          </a:xfrm>
          <a:prstGeom prst="rect">
            <a:avLst/>
          </a:prstGeom>
        </p:spPr>
      </p:pic>
    </p:spTree>
    <p:extLst>
      <p:ext uri="{BB962C8B-B14F-4D97-AF65-F5344CB8AC3E}">
        <p14:creationId xmlns:p14="http://schemas.microsoft.com/office/powerpoint/2010/main" val="1895727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466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Visual Studio Live! Washington, D.C.">
    <p:bg>
      <p:bgPr>
        <a:blipFill dpi="0" rotWithShape="1">
          <a:blip r:embed="rId2" cstate="print">
            <a:alphaModFix amt="2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9072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189177"/>
            <a:ext cx="11655840" cy="2018834"/>
          </a:xfrm>
        </p:spPr>
        <p:txBody>
          <a:bodyPr/>
          <a:lstStyle>
            <a:lvl1pPr marL="0" indent="0">
              <a:buNone/>
              <a:defRPr/>
            </a:lvl1pPr>
            <a:lvl2pPr marL="28010" indent="0">
              <a:buNone/>
              <a:defRPr sz="1961"/>
            </a:lvl2pPr>
            <a:lvl3pPr marL="219414" indent="0">
              <a:buNone/>
              <a:defRPr sz="1961"/>
            </a:lvl3pPr>
            <a:lvl4pPr marL="466837" indent="0">
              <a:buNone/>
              <a:defRPr sz="1766"/>
            </a:lvl4pPr>
            <a:lvl5pPr marL="725154" indent="0">
              <a:buNone/>
              <a:defRPr sz="17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908249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5069030" y="6566898"/>
            <a:ext cx="205393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8778946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3948255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2">
            <a:extLst/>
          </p:cNvPr>
          <p:cNvSpPr>
            <a:spLocks noGrp="1"/>
          </p:cNvSpPr>
          <p:nvPr>
            <p:ph idx="1"/>
          </p:nvPr>
        </p:nvSpPr>
        <p:spPr>
          <a:xfrm>
            <a:off x="196515" y="1036321"/>
            <a:ext cx="11802979" cy="55890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DB0E77BC-25B6-45FE-ABA5-D0661D9D8C6A}"/>
              </a:ext>
            </a:extLst>
          </p:cNvPr>
          <p:cNvSpPr>
            <a:spLocks noGrp="1"/>
          </p:cNvSpPr>
          <p:nvPr>
            <p:ph type="title"/>
          </p:nvPr>
        </p:nvSpPr>
        <p:spPr>
          <a:xfrm>
            <a:off x="196516" y="188663"/>
            <a:ext cx="11802979" cy="733357"/>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082615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0" cy="672712"/>
          </a:xfrm>
          <a:prstGeom prst="rect">
            <a:avLst/>
          </a:prstGeom>
        </p:spPr>
      </p:pic>
      <p:sp>
        <p:nvSpPr>
          <p:cNvPr id="10" name="Title Placeholder 1"/>
          <p:cNvSpPr>
            <a:spLocks noGrp="1"/>
          </p:cNvSpPr>
          <p:nvPr>
            <p:ph type="title"/>
          </p:nvPr>
        </p:nvSpPr>
        <p:spPr>
          <a:xfrm>
            <a:off x="266700" y="119189"/>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0199097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1" y="3852614"/>
            <a:ext cx="12191999" cy="300538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2361" y="4168829"/>
            <a:ext cx="11632221" cy="813425"/>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5123459"/>
            <a:ext cx="11616900" cy="126416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83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11727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40036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000000"/>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A3C82AA-A210-48E2-87BE-9F54E37DB9D1}"/>
              </a:ext>
            </a:extLst>
          </p:cNvPr>
          <p:cNvSpPr>
            <a:spLocks noGrp="1"/>
          </p:cNvSpPr>
          <p:nvPr>
            <p:ph type="body" sz="quarter" idx="11" hasCustomPrompt="1"/>
          </p:nvPr>
        </p:nvSpPr>
        <p:spPr>
          <a:xfrm>
            <a:off x="0" y="6238875"/>
            <a:ext cx="12192001" cy="619125"/>
          </a:xfrm>
          <a:solidFill>
            <a:srgbClr val="FFFF99"/>
          </a:solidFill>
        </p:spPr>
        <p:txBody>
          <a:bodyPr anchor="ctr">
            <a:noAutofit/>
          </a:bodyPr>
          <a:lstStyle>
            <a:lvl1pPr marL="0" indent="0" algn="r">
              <a:buNone/>
              <a:defRPr sz="3600">
                <a:solidFill>
                  <a:schemeClr val="tx1"/>
                </a:solidFill>
              </a:defRPr>
            </a:lvl1pPr>
          </a:lstStyle>
          <a:p>
            <a:r>
              <a:rPr lang="en-GB" dirty="0"/>
              <a:t>Next:</a:t>
            </a:r>
          </a:p>
        </p:txBody>
      </p:sp>
      <p:sp>
        <p:nvSpPr>
          <p:cNvPr id="3" name="Title 5"/>
          <p:cNvSpPr>
            <a:spLocks noGrp="1"/>
          </p:cNvSpPr>
          <p:nvPr>
            <p:ph type="title"/>
          </p:nvPr>
        </p:nvSpPr>
        <p:spPr>
          <a:xfrm>
            <a:off x="274320" y="302400"/>
            <a:ext cx="11889564" cy="917575"/>
          </a:xfrm>
        </p:spPr>
        <p:txBody>
          <a:bodyPr/>
          <a:lstStyle>
            <a:lvl1pPr>
              <a:defRPr>
                <a:solidFill>
                  <a:schemeClr val="bg1"/>
                </a:solidFill>
              </a:defRPr>
            </a:lvl1pPr>
          </a:lstStyle>
          <a:p>
            <a:r>
              <a:rPr lang="en-US" dirty="0"/>
              <a:t>Click to edit Master title style</a:t>
            </a:r>
          </a:p>
        </p:txBody>
      </p:sp>
      <p:sp>
        <p:nvSpPr>
          <p:cNvPr id="4" name="Text Placeholder 2"/>
          <p:cNvSpPr>
            <a:spLocks noGrp="1"/>
          </p:cNvSpPr>
          <p:nvPr>
            <p:ph idx="1"/>
          </p:nvPr>
        </p:nvSpPr>
        <p:spPr>
          <a:xfrm>
            <a:off x="274320" y="1825625"/>
            <a:ext cx="11889564" cy="4351338"/>
          </a:xfrm>
          <a:prstGeom prst="rect">
            <a:avLst/>
          </a:prstGeom>
        </p:spPr>
        <p:txBody>
          <a:bodyPr vert="horz" lIns="147600" tIns="90000" rIns="147600" bIns="9000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203545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2634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1477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1846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14013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729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2033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3086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88239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5272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0480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1.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theme" Target="../theme/theme4.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image" Target="../media/image1.png"/><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theme" Target="../theme/theme5.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320" y="1188720"/>
            <a:ext cx="11889564" cy="4351338"/>
          </a:xfrm>
          <a:prstGeom prst="rect">
            <a:avLst/>
          </a:prstGeom>
        </p:spPr>
        <p:txBody>
          <a:bodyPr vert="horz" lIns="147600" tIns="90000" rIns="147600" bIns="900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p>
            <a:pPr marL="0" lvl="0"/>
            <a:r>
              <a:rPr lang="en-US" dirty="0"/>
              <a:t>Click to edit Master title style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pic>
        <p:nvPicPr>
          <p:cNvPr id="7" name="Picture 6"/>
          <p:cNvPicPr>
            <a:picLocks noChangeAspect="1"/>
          </p:cNvPicPr>
          <p:nvPr userDrawn="1"/>
        </p:nvPicPr>
        <p:blipFill>
          <a:blip r:embed="rId1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115033310"/>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61" r:id="rId3"/>
    <p:sldLayoutId id="2147483884" r:id="rId4"/>
    <p:sldLayoutId id="2147483885" r:id="rId5"/>
    <p:sldLayoutId id="2147483886" r:id="rId6"/>
    <p:sldLayoutId id="2147483887" r:id="rId7"/>
    <p:sldLayoutId id="2147483891" r:id="rId8"/>
    <p:sldLayoutId id="2147483893" r:id="rId9"/>
    <p:sldLayoutId id="2147483895" r:id="rId10"/>
    <p:sldLayoutId id="2147483896" r:id="rId11"/>
  </p:sldLayoutIdLst>
  <p:transition>
    <p:fade/>
  </p:transition>
  <p:txStyles>
    <p:title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p:titleStyle>
    <p:bodyStyle>
      <a:lvl1pPr marL="342000" indent="-342000" algn="l" defTabSz="914400" rtl="0" eaLnBrk="1" latinLnBrk="0" hangingPunct="1">
        <a:lnSpc>
          <a:spcPct val="90000"/>
        </a:lnSpc>
        <a:spcBef>
          <a:spcPts val="960"/>
        </a:spcBef>
        <a:buFont typeface="Arial" panose="020B0604020202020204" pitchFamily="34" charset="0"/>
        <a:buChar char="•"/>
        <a:defRPr lang="en-US" sz="2600" kern="1200" dirty="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4389866"/>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042416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896413762"/>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148967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9.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0.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4.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txBox="1">
            <a:spLocks/>
          </p:cNvSpPr>
          <p:nvPr/>
        </p:nvSpPr>
        <p:spPr>
          <a:xfrm>
            <a:off x="274702" y="2125678"/>
            <a:ext cx="10972800" cy="2010944"/>
          </a:xfrm>
          <a:prstGeom prst="rect">
            <a:avLst/>
          </a:prstGeom>
        </p:spPr>
        <p:txBody>
          <a:bodyPr vert="horz" lIns="147600" tIns="90000" rIns="147600" bIns="90000" rtlCol="0" anchor="t">
            <a:noAutofit/>
          </a:bodyPr>
          <a:lstStyle>
            <a:lvl1pPr marL="172800" indent="0" algn="l" defTabSz="914400" rtl="0" eaLnBrk="1" latinLnBrk="0" hangingPunct="1">
              <a:lnSpc>
                <a:spcPct val="90000"/>
              </a:lnSpc>
              <a:spcBef>
                <a:spcPts val="960"/>
              </a:spcBef>
              <a:buFont typeface="Arial" panose="020B0604020202020204" pitchFamily="34" charset="0"/>
              <a:buNone/>
              <a:defRPr lang="en-US" sz="4800" kern="1200">
                <a:solidFill>
                  <a:schemeClr val="bg1"/>
                </a:solidFill>
                <a:latin typeface="+mj-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Segoe UI" panose="020B0502040204020203" pitchFamily="34" charset="0"/>
                <a:ea typeface="+mn-ea"/>
                <a:cs typeface="Segoe UI" panose="020B0502040204020203" pitchFamily="34" charset="0"/>
              </a:defRPr>
            </a:lvl2pPr>
            <a:lvl3pPr marL="799200" indent="-230400" algn="l" defTabSz="914400" rtl="0" eaLnBrk="1" latinLnBrk="0" hangingPunct="1">
              <a:lnSpc>
                <a:spcPct val="90000"/>
              </a:lnSpc>
              <a:spcBef>
                <a:spcPts val="576"/>
              </a:spcBef>
              <a:buFont typeface="Arial" panose="020B0604020202020204" pitchFamily="34" charset="0"/>
              <a:buChar char="•"/>
              <a:defRPr lang="en-US" sz="2400" kern="1200" dirty="0">
                <a:solidFill>
                  <a:schemeClr val="tx1"/>
                </a:solidFill>
                <a:latin typeface="Segoe UI" panose="020B0502040204020203" pitchFamily="34" charset="0"/>
                <a:ea typeface="+mn-ea"/>
                <a:cs typeface="Segoe UI" panose="020B0502040204020203" pitchFamily="34" charset="0"/>
              </a:defRPr>
            </a:lvl3pPr>
            <a:lvl4pPr marL="1029600" indent="-230400" algn="l" defTabSz="914400" rtl="0" eaLnBrk="1" latinLnBrk="0" hangingPunct="1">
              <a:lnSpc>
                <a:spcPct val="90000"/>
              </a:lnSpc>
              <a:spcBef>
                <a:spcPts val="480"/>
              </a:spcBef>
              <a:buFont typeface="Arial" panose="020B0604020202020204" pitchFamily="34" charset="0"/>
              <a:buChar char="•"/>
              <a:defRPr lang="en-US" sz="2400" kern="1200" dirty="0">
                <a:solidFill>
                  <a:schemeClr val="tx1"/>
                </a:solidFill>
                <a:latin typeface="Segoe UI" panose="020B0502040204020203" pitchFamily="34" charset="0"/>
                <a:ea typeface="+mn-ea"/>
                <a:cs typeface="Segoe UI" panose="020B0502040204020203" pitchFamily="34" charset="0"/>
              </a:defRPr>
            </a:lvl4pPr>
            <a:lvl5pPr marL="1256400" indent="-230400" algn="l" defTabSz="914400" rtl="0" eaLnBrk="1" latinLnBrk="0" hangingPunct="1">
              <a:lnSpc>
                <a:spcPct val="90000"/>
              </a:lnSpc>
              <a:spcBef>
                <a:spcPts val="480"/>
              </a:spcBef>
              <a:buFont typeface="Arial" panose="020B0604020202020204" pitchFamily="34" charset="0"/>
              <a:buChar char="•"/>
              <a:defRPr lang="en-US"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pPr>
            <a:r>
              <a:rPr lang="en-US" sz="6000" dirty="0"/>
              <a:t>Agile and Azure DevOps (Tool)</a:t>
            </a:r>
          </a:p>
        </p:txBody>
      </p:sp>
      <p:pic>
        <p:nvPicPr>
          <p:cNvPr id="2" name="Picture 1">
            <a:extLst>
              <a:ext uri="{FF2B5EF4-FFF2-40B4-BE49-F238E27FC236}">
                <a16:creationId xmlns:a16="http://schemas.microsoft.com/office/drawing/2014/main" id="{72F2E052-DA0F-41F7-B27A-20A7B37D72D6}"/>
              </a:ext>
            </a:extLst>
          </p:cNvPr>
          <p:cNvPicPr>
            <a:picLocks noChangeAspect="1"/>
          </p:cNvPicPr>
          <p:nvPr/>
        </p:nvPicPr>
        <p:blipFill>
          <a:blip r:embed="rId3"/>
          <a:stretch>
            <a:fillRect/>
          </a:stretch>
        </p:blipFill>
        <p:spPr>
          <a:xfrm>
            <a:off x="8828728" y="0"/>
            <a:ext cx="3352800" cy="657225"/>
          </a:xfrm>
          <a:prstGeom prst="rect">
            <a:avLst/>
          </a:prstGeom>
        </p:spPr>
      </p:pic>
      <p:pic>
        <p:nvPicPr>
          <p:cNvPr id="3" name="Picture 2">
            <a:extLst>
              <a:ext uri="{FF2B5EF4-FFF2-40B4-BE49-F238E27FC236}">
                <a16:creationId xmlns:a16="http://schemas.microsoft.com/office/drawing/2014/main" id="{DBF9A534-95C8-48E0-871A-3F188DDC0C9B}"/>
              </a:ext>
            </a:extLst>
          </p:cNvPr>
          <p:cNvPicPr>
            <a:picLocks noChangeAspect="1"/>
          </p:cNvPicPr>
          <p:nvPr/>
        </p:nvPicPr>
        <p:blipFill>
          <a:blip r:embed="rId3"/>
          <a:stretch>
            <a:fillRect/>
          </a:stretch>
        </p:blipFill>
        <p:spPr>
          <a:xfrm>
            <a:off x="119336" y="116632"/>
            <a:ext cx="3352800" cy="657225"/>
          </a:xfrm>
          <a:prstGeom prst="rect">
            <a:avLst/>
          </a:prstGeom>
        </p:spPr>
      </p:pic>
      <p:sp>
        <p:nvSpPr>
          <p:cNvPr id="4" name="TextBox 3">
            <a:extLst>
              <a:ext uri="{FF2B5EF4-FFF2-40B4-BE49-F238E27FC236}">
                <a16:creationId xmlns:a16="http://schemas.microsoft.com/office/drawing/2014/main" id="{7AD3CE3D-A634-430E-BF14-5FFC47E40AED}"/>
              </a:ext>
            </a:extLst>
          </p:cNvPr>
          <p:cNvSpPr txBox="1"/>
          <p:nvPr/>
        </p:nvSpPr>
        <p:spPr>
          <a:xfrm>
            <a:off x="2855640" y="4005064"/>
            <a:ext cx="4599785" cy="584775"/>
          </a:xfrm>
          <a:prstGeom prst="rect">
            <a:avLst/>
          </a:prstGeom>
          <a:noFill/>
        </p:spPr>
        <p:txBody>
          <a:bodyPr wrap="none" rtlCol="0">
            <a:spAutoFit/>
          </a:bodyPr>
          <a:lstStyle/>
          <a:p>
            <a:r>
              <a:rPr lang="en-US" sz="3200" dirty="0">
                <a:solidFill>
                  <a:schemeClr val="bg1"/>
                </a:solidFill>
                <a:latin typeface="Segoe UI Light (Headings)"/>
              </a:rPr>
              <a:t>Presented by Crystal Tenn</a:t>
            </a:r>
          </a:p>
        </p:txBody>
      </p:sp>
    </p:spTree>
    <p:extLst>
      <p:ext uri="{BB962C8B-B14F-4D97-AF65-F5344CB8AC3E}">
        <p14:creationId xmlns:p14="http://schemas.microsoft.com/office/powerpoint/2010/main" val="1207131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0C3F1AD9-6045-47E3-83B2-FEAA185C7646}"/>
              </a:ext>
            </a:extLst>
          </p:cNvPr>
          <p:cNvPicPr>
            <a:picLocks noChangeAspect="1"/>
          </p:cNvPicPr>
          <p:nvPr/>
        </p:nvPicPr>
        <p:blipFill>
          <a:blip r:embed="rId3"/>
          <a:stretch>
            <a:fillRect/>
          </a:stretch>
        </p:blipFill>
        <p:spPr>
          <a:xfrm>
            <a:off x="487509" y="297817"/>
            <a:ext cx="5704947" cy="4606745"/>
          </a:xfrm>
          <a:prstGeom prst="rect">
            <a:avLst/>
          </a:prstGeom>
        </p:spPr>
      </p:pic>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pPr defTabSz="914400"/>
            <a:r>
              <a:rPr lang="en-US" sz="4000" kern="1200" dirty="0">
                <a:solidFill>
                  <a:schemeClr val="tx1"/>
                </a:solidFill>
                <a:latin typeface="+mj-lt"/>
                <a:ea typeface="+mj-ea"/>
                <a:cs typeface="+mj-cs"/>
              </a:rPr>
              <a:t>Kanban in 30 seconds</a:t>
            </a:r>
          </a:p>
        </p:txBody>
      </p:sp>
      <p:sp>
        <p:nvSpPr>
          <p:cNvPr id="3" name="Text Placeholder 2"/>
          <p:cNvSpPr>
            <a:spLocks noGrp="1"/>
          </p:cNvSpPr>
          <p:nvPr>
            <p:ph type="body" sz="quarter" idx="10"/>
          </p:nvPr>
        </p:nvSpPr>
        <p:spPr>
          <a:xfrm>
            <a:off x="6192456" y="104172"/>
            <a:ext cx="5555847" cy="5010737"/>
          </a:xfrm>
        </p:spPr>
        <p:txBody>
          <a:bodyPr vert="horz" lIns="91440" tIns="45720" rIns="91440" bIns="45720" rtlCol="0" anchor="ctr">
            <a:normAutofit lnSpcReduction="10000"/>
          </a:bodyPr>
          <a:lstStyle/>
          <a:p>
            <a:pPr indent="-228600" defTabSz="914400"/>
            <a:r>
              <a:rPr lang="en-US" sz="2800" dirty="0">
                <a:solidFill>
                  <a:schemeClr val="tx1"/>
                </a:solidFill>
                <a:latin typeface="+mn-lt"/>
              </a:rPr>
              <a:t>A project has a board that lives as long as the project. </a:t>
            </a:r>
          </a:p>
          <a:p>
            <a:pPr indent="-228600" defTabSz="914400"/>
            <a:r>
              <a:rPr lang="en-US" sz="2800" dirty="0">
                <a:solidFill>
                  <a:schemeClr val="tx1"/>
                </a:solidFill>
                <a:latin typeface="+mn-lt"/>
              </a:rPr>
              <a:t>As new work is needed, it is added to the </a:t>
            </a:r>
            <a:r>
              <a:rPr lang="en-US" sz="2800" b="1" dirty="0">
                <a:solidFill>
                  <a:schemeClr val="tx1"/>
                </a:solidFill>
                <a:latin typeface="+mn-lt"/>
              </a:rPr>
              <a:t>to do</a:t>
            </a:r>
            <a:r>
              <a:rPr lang="en-US" sz="2800" dirty="0">
                <a:solidFill>
                  <a:schemeClr val="tx1"/>
                </a:solidFill>
                <a:latin typeface="+mn-lt"/>
              </a:rPr>
              <a:t> side and color prioritized.</a:t>
            </a:r>
          </a:p>
          <a:p>
            <a:pPr indent="-228600" defTabSz="914400"/>
            <a:r>
              <a:rPr lang="en-US" sz="2800" dirty="0">
                <a:solidFill>
                  <a:schemeClr val="tx1"/>
                </a:solidFill>
                <a:latin typeface="+mn-lt"/>
              </a:rPr>
              <a:t>Limited work should be in progress at one time. </a:t>
            </a:r>
          </a:p>
          <a:p>
            <a:pPr indent="-228600" defTabSz="914400"/>
            <a:r>
              <a:rPr lang="en-US" sz="2800" dirty="0">
                <a:solidFill>
                  <a:schemeClr val="tx1"/>
                </a:solidFill>
                <a:latin typeface="+mn-lt"/>
              </a:rPr>
              <a:t>Once work is completed it is moved to the done side. </a:t>
            </a:r>
          </a:p>
          <a:p>
            <a:pPr indent="-228600" defTabSz="914400"/>
            <a:r>
              <a:rPr lang="en-US" sz="2800" dirty="0">
                <a:solidFill>
                  <a:schemeClr val="tx1"/>
                </a:solidFill>
                <a:latin typeface="+mn-lt"/>
              </a:rPr>
              <a:t>Work is completed based on priority and as team members get capacity. </a:t>
            </a:r>
          </a:p>
        </p:txBody>
      </p:sp>
    </p:spTree>
    <p:extLst>
      <p:ext uri="{BB962C8B-B14F-4D97-AF65-F5344CB8AC3E}">
        <p14:creationId xmlns:p14="http://schemas.microsoft.com/office/powerpoint/2010/main" val="576650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65" y="2992363"/>
            <a:ext cx="12101735" cy="927809"/>
          </a:xfrm>
        </p:spPr>
        <p:txBody>
          <a:bodyPr/>
          <a:lstStyle/>
          <a:p>
            <a:pPr algn="ctr"/>
            <a:r>
              <a:rPr lang="en-US" sz="5400" dirty="0"/>
              <a:t>Let’s compare Scrum and Kanban…</a:t>
            </a:r>
            <a:endParaRPr lang="en-US" sz="6000" dirty="0"/>
          </a:p>
        </p:txBody>
      </p:sp>
    </p:spTree>
    <p:extLst>
      <p:ext uri="{BB962C8B-B14F-4D97-AF65-F5344CB8AC3E}">
        <p14:creationId xmlns:p14="http://schemas.microsoft.com/office/powerpoint/2010/main" val="386417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51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73" name="Straight Connector 72">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775B57"/>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defTabSz="914400"/>
            <a:r>
              <a:rPr lang="en-US" sz="4100" dirty="0">
                <a:solidFill>
                  <a:schemeClr val="tx1"/>
                </a:solidFill>
                <a:ea typeface="+mj-ea"/>
                <a:cs typeface="+mj-cs"/>
              </a:rPr>
              <a:t>Differences between Scrum and Kanban: </a:t>
            </a:r>
            <a:r>
              <a:rPr lang="en-US" sz="4100" b="1" dirty="0">
                <a:solidFill>
                  <a:schemeClr val="tx1"/>
                </a:solidFill>
                <a:ea typeface="+mj-ea"/>
                <a:cs typeface="+mj-cs"/>
              </a:rPr>
              <a:t>Scheduling</a:t>
            </a:r>
          </a:p>
        </p:txBody>
      </p:sp>
      <p:sp>
        <p:nvSpPr>
          <p:cNvPr id="3" name="Text Placeholder 2"/>
          <p:cNvSpPr>
            <a:spLocks noGrp="1"/>
          </p:cNvSpPr>
          <p:nvPr>
            <p:ph type="body" sz="quarter" idx="10"/>
          </p:nvPr>
        </p:nvSpPr>
        <p:spPr>
          <a:xfrm>
            <a:off x="4965431" y="2438400"/>
            <a:ext cx="7144507" cy="4208585"/>
          </a:xfrm>
        </p:spPr>
        <p:txBody>
          <a:bodyPr vert="horz" lIns="91440" tIns="45720" rIns="91440" bIns="45720" rtlCol="0">
            <a:normAutofit/>
          </a:bodyPr>
          <a:lstStyle/>
          <a:p>
            <a:pPr indent="-228600" defTabSz="914400"/>
            <a:r>
              <a:rPr lang="en-US" sz="2800" dirty="0">
                <a:solidFill>
                  <a:schemeClr val="tx1"/>
                </a:solidFill>
                <a:latin typeface="+mn-lt"/>
              </a:rPr>
              <a:t>Scrum processes place heavy emphasis on completing a shippable product within each 2-4 week sprint. Anything outside of the sprint must be pushed to a future sprint.  </a:t>
            </a:r>
          </a:p>
          <a:p>
            <a:pPr indent="-228600" defTabSz="914400"/>
            <a:r>
              <a:rPr lang="en-US" sz="2800" dirty="0">
                <a:solidFill>
                  <a:schemeClr val="tx1"/>
                </a:solidFill>
                <a:latin typeface="+mn-lt"/>
              </a:rPr>
              <a:t>On a Kanban team, there are no required time boxes or iterations. While the Kanban method is iterative in nature, the continual improvement is expected to occur as work is continually completed. </a:t>
            </a:r>
          </a:p>
        </p:txBody>
      </p:sp>
      <p:pic>
        <p:nvPicPr>
          <p:cNvPr id="4098" name="Picture 2" descr="Image result for scheduling">
            <a:extLst>
              <a:ext uri="{FF2B5EF4-FFF2-40B4-BE49-F238E27FC236}">
                <a16:creationId xmlns:a16="http://schemas.microsoft.com/office/drawing/2014/main" id="{392CD297-47F3-4D0D-BF61-16B9EC841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360" y="2832"/>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2613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615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73" name="Straight Connector 72">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6A6B4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263115" y="667316"/>
            <a:ext cx="6586491" cy="1286160"/>
          </a:xfrm>
        </p:spPr>
        <p:txBody>
          <a:bodyPr vert="horz" lIns="91440" tIns="45720" rIns="91440" bIns="45720" rtlCol="0" anchor="b">
            <a:normAutofit/>
          </a:bodyPr>
          <a:lstStyle/>
          <a:p>
            <a:pPr defTabSz="914400"/>
            <a:r>
              <a:rPr lang="en-US" sz="4100" dirty="0">
                <a:solidFill>
                  <a:schemeClr val="tx1"/>
                </a:solidFill>
                <a:ea typeface="+mj-ea"/>
                <a:cs typeface="+mj-cs"/>
              </a:rPr>
              <a:t>Differences between Scrum and Kanban: </a:t>
            </a:r>
            <a:r>
              <a:rPr lang="en-US" sz="4100" b="1" dirty="0">
                <a:solidFill>
                  <a:schemeClr val="tx1"/>
                </a:solidFill>
                <a:ea typeface="+mj-ea"/>
                <a:cs typeface="+mj-cs"/>
              </a:rPr>
              <a:t>Team Members</a:t>
            </a:r>
          </a:p>
        </p:txBody>
      </p:sp>
      <p:sp>
        <p:nvSpPr>
          <p:cNvPr id="3" name="Text Placeholder 2"/>
          <p:cNvSpPr>
            <a:spLocks noGrp="1"/>
          </p:cNvSpPr>
          <p:nvPr>
            <p:ph type="body" sz="quarter" idx="10"/>
          </p:nvPr>
        </p:nvSpPr>
        <p:spPr>
          <a:xfrm>
            <a:off x="4965431" y="2438400"/>
            <a:ext cx="6586489" cy="3785419"/>
          </a:xfrm>
        </p:spPr>
        <p:txBody>
          <a:bodyPr vert="horz" lIns="91440" tIns="45720" rIns="91440" bIns="45720" rtlCol="0">
            <a:normAutofit/>
          </a:bodyPr>
          <a:lstStyle/>
          <a:p>
            <a:pPr indent="-228600" defTabSz="914400"/>
            <a:r>
              <a:rPr lang="en-US" sz="2800" dirty="0">
                <a:solidFill>
                  <a:schemeClr val="tx1"/>
                </a:solidFill>
                <a:latin typeface="+mn-lt"/>
              </a:rPr>
              <a:t>On scrum teams, 3 roles must exist: the Product Owner, Scrum Master, and Team Members. A team must have all the resources necessary to complete the entire sprint’s work on their own. </a:t>
            </a:r>
          </a:p>
          <a:p>
            <a:pPr indent="-228600" defTabSz="914400"/>
            <a:r>
              <a:rPr lang="en-US" sz="2800" dirty="0">
                <a:solidFill>
                  <a:schemeClr val="tx1"/>
                </a:solidFill>
                <a:latin typeface="+mn-lt"/>
              </a:rPr>
              <a:t>Under Kanban, no set roles are prescribed. Teams can share resources. Members can fulfill multiple roles. </a:t>
            </a:r>
          </a:p>
        </p:txBody>
      </p:sp>
      <p:pic>
        <p:nvPicPr>
          <p:cNvPr id="7170" name="Picture 2" descr="Image result for branch manager and assistant branch manager dog">
            <a:extLst>
              <a:ext uri="{FF2B5EF4-FFF2-40B4-BE49-F238E27FC236}">
                <a16:creationId xmlns:a16="http://schemas.microsoft.com/office/drawing/2014/main" id="{B7A25430-266E-442D-A6D6-DCCE63A4E2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6" r="5692"/>
          <a:stretch/>
        </p:blipFill>
        <p:spPr bwMode="auto">
          <a:xfrm>
            <a:off x="257967" y="381000"/>
            <a:ext cx="4752528"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98013A-F90D-4F57-842B-E2DA36156872}"/>
              </a:ext>
            </a:extLst>
          </p:cNvPr>
          <p:cNvSpPr txBox="1"/>
          <p:nvPr/>
        </p:nvSpPr>
        <p:spPr>
          <a:xfrm>
            <a:off x="127452" y="4955896"/>
            <a:ext cx="5040482" cy="1702004"/>
          </a:xfrm>
          <a:prstGeom prst="rect">
            <a:avLst/>
          </a:prstGeom>
          <a:noFill/>
        </p:spPr>
        <p:txBody>
          <a:bodyPr wrap="none" lIns="182880" tIns="146304" rIns="182880" bIns="146304" rtlCol="0">
            <a:spAutoFit/>
          </a:bodyPr>
          <a:lstStyle/>
          <a:p>
            <a:pPr algn="ctr">
              <a:lnSpc>
                <a:spcPct val="90000"/>
              </a:lnSpc>
              <a:spcAft>
                <a:spcPts val="600"/>
              </a:spcAft>
            </a:pPr>
            <a:r>
              <a:rPr lang="en-US" sz="4800" dirty="0">
                <a:solidFill>
                  <a:schemeClr val="bg1"/>
                </a:solidFill>
                <a:effectLst>
                  <a:outerShdw blurRad="38100" dist="38100" dir="2700000" algn="tl">
                    <a:srgbClr val="000000">
                      <a:alpha val="43137"/>
                    </a:srgbClr>
                  </a:outerShdw>
                </a:effectLst>
                <a:latin typeface="Impact" panose="020B0806030902050204" pitchFamily="34" charset="0"/>
              </a:rPr>
              <a:t>TEAMWORK MAKES </a:t>
            </a:r>
          </a:p>
          <a:p>
            <a:pPr algn="ctr">
              <a:lnSpc>
                <a:spcPct val="90000"/>
              </a:lnSpc>
              <a:spcAft>
                <a:spcPts val="600"/>
              </a:spcAft>
            </a:pPr>
            <a:r>
              <a:rPr lang="en-US" sz="4800" dirty="0">
                <a:solidFill>
                  <a:schemeClr val="bg1"/>
                </a:solidFill>
                <a:effectLst>
                  <a:outerShdw blurRad="38100" dist="38100" dir="2700000" algn="tl">
                    <a:srgbClr val="000000">
                      <a:alpha val="43137"/>
                    </a:srgbClr>
                  </a:outerShdw>
                </a:effectLst>
                <a:latin typeface="Impact" panose="020B0806030902050204" pitchFamily="34" charset="0"/>
              </a:rPr>
              <a:t>THE DREAM WORK</a:t>
            </a:r>
          </a:p>
        </p:txBody>
      </p:sp>
      <p:sp>
        <p:nvSpPr>
          <p:cNvPr id="5" name="Rectangle 4">
            <a:extLst>
              <a:ext uri="{FF2B5EF4-FFF2-40B4-BE49-F238E27FC236}">
                <a16:creationId xmlns:a16="http://schemas.microsoft.com/office/drawing/2014/main" id="{EB4A9DE8-9E59-429C-AC7B-FC7A93DE4A5F}"/>
              </a:ext>
            </a:extLst>
          </p:cNvPr>
          <p:cNvSpPr/>
          <p:nvPr/>
        </p:nvSpPr>
        <p:spPr>
          <a:xfrm>
            <a:off x="561048" y="3537012"/>
            <a:ext cx="1026243" cy="646331"/>
          </a:xfrm>
          <a:prstGeom prst="rect">
            <a:avLst/>
          </a:prstGeom>
        </p:spPr>
        <p:txBody>
          <a:bodyPr wrap="none">
            <a:spAutoFit/>
          </a:bodyPr>
          <a:lstStyle/>
          <a:p>
            <a:r>
              <a:rPr lang="en-US" dirty="0">
                <a:solidFill>
                  <a:schemeClr val="bg1"/>
                </a:solidFill>
                <a:effectLst>
                  <a:outerShdw blurRad="38100" dist="38100" dir="2700000" algn="tl">
                    <a:srgbClr val="000000">
                      <a:alpha val="43137"/>
                    </a:srgbClr>
                  </a:outerShdw>
                </a:effectLst>
                <a:latin typeface="Impact" panose="020B0806030902050204" pitchFamily="34" charset="0"/>
              </a:rPr>
              <a:t>Branch </a:t>
            </a:r>
          </a:p>
          <a:p>
            <a:r>
              <a:rPr lang="en-US" dirty="0">
                <a:solidFill>
                  <a:schemeClr val="bg1"/>
                </a:solidFill>
                <a:effectLst>
                  <a:outerShdw blurRad="38100" dist="38100" dir="2700000" algn="tl">
                    <a:srgbClr val="000000">
                      <a:alpha val="43137"/>
                    </a:srgbClr>
                  </a:outerShdw>
                </a:effectLst>
                <a:latin typeface="Impact" panose="020B0806030902050204" pitchFamily="34" charset="0"/>
              </a:rPr>
              <a:t>Manager</a:t>
            </a:r>
            <a:endParaRPr lang="en-US" dirty="0">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B3667382-E4EC-49D5-AE2E-9889B6C14CB7}"/>
              </a:ext>
            </a:extLst>
          </p:cNvPr>
          <p:cNvSpPr/>
          <p:nvPr/>
        </p:nvSpPr>
        <p:spPr>
          <a:xfrm>
            <a:off x="3400874" y="3956893"/>
            <a:ext cx="1609621" cy="923330"/>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Impact" panose="020B0806030902050204" pitchFamily="34" charset="0"/>
              </a:rPr>
              <a:t>Assistant Branch Manager</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3265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1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170" name="Picture 2" descr="Image result for plan ahead fail">
            <a:extLst>
              <a:ext uri="{FF2B5EF4-FFF2-40B4-BE49-F238E27FC236}">
                <a16:creationId xmlns:a16="http://schemas.microsoft.com/office/drawing/2014/main" id="{D8BF221C-F9E1-4A96-BF6D-E529F5217B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48" r="21257"/>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A7F400EE-A8A5-48AF-B4D6-291B52C6F0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2A435E"/>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defTabSz="914400"/>
            <a:r>
              <a:rPr lang="en-US" sz="4100" dirty="0">
                <a:solidFill>
                  <a:schemeClr val="tx1"/>
                </a:solidFill>
                <a:ea typeface="+mj-ea"/>
                <a:cs typeface="+mj-cs"/>
              </a:rPr>
              <a:t>Differences between Scrum and Kanban: </a:t>
            </a:r>
            <a:r>
              <a:rPr lang="en-US" sz="4100" b="1" dirty="0">
                <a:solidFill>
                  <a:schemeClr val="tx1"/>
                </a:solidFill>
                <a:ea typeface="+mj-ea"/>
                <a:cs typeface="+mj-cs"/>
              </a:rPr>
              <a:t>Boards</a:t>
            </a:r>
          </a:p>
        </p:txBody>
      </p:sp>
      <p:sp>
        <p:nvSpPr>
          <p:cNvPr id="3" name="Text Placeholder 2"/>
          <p:cNvSpPr>
            <a:spLocks noGrp="1"/>
          </p:cNvSpPr>
          <p:nvPr>
            <p:ph type="body" sz="quarter" idx="10"/>
          </p:nvPr>
        </p:nvSpPr>
        <p:spPr>
          <a:xfrm>
            <a:off x="4965431" y="2314808"/>
            <a:ext cx="7025941" cy="4543192"/>
          </a:xfrm>
        </p:spPr>
        <p:txBody>
          <a:bodyPr vert="horz" lIns="91440" tIns="45720" rIns="91440" bIns="45720" rtlCol="0">
            <a:normAutofit/>
          </a:bodyPr>
          <a:lstStyle/>
          <a:p>
            <a:pPr indent="-228600" defTabSz="914400"/>
            <a:r>
              <a:rPr lang="en-US" sz="2400" dirty="0">
                <a:solidFill>
                  <a:schemeClr val="tx1"/>
                </a:solidFill>
                <a:latin typeface="+mn-lt"/>
              </a:rPr>
              <a:t>In Scrum, columns are labeled to reflect periods in the work flow. All the stories added to the board at the beginning of each sprint should be found in the final column at the end of that sprint or the sprint was unsuccessful. Board is reset for each new sprint. </a:t>
            </a:r>
          </a:p>
          <a:p>
            <a:pPr indent="-228600" defTabSz="914400"/>
            <a:r>
              <a:rPr lang="en-US" sz="2400" dirty="0">
                <a:solidFill>
                  <a:schemeClr val="tx1"/>
                </a:solidFill>
                <a:latin typeface="+mn-lt"/>
              </a:rPr>
              <a:t>On a Kanban board, the columns show work flow states and a maximum value for the In Progress state.  No reason to reset the Kanban board as work progresses. It will continue to flow for as long as the project continues, with new stories being added as the need arises.</a:t>
            </a:r>
          </a:p>
        </p:txBody>
      </p:sp>
    </p:spTree>
    <p:extLst>
      <p:ext uri="{BB962C8B-B14F-4D97-AF65-F5344CB8AC3E}">
        <p14:creationId xmlns:p14="http://schemas.microsoft.com/office/powerpoint/2010/main" val="18396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504D4-0C6E-4D48-B607-6E546E1031C0}"/>
              </a:ext>
            </a:extLst>
          </p:cNvPr>
          <p:cNvSpPr>
            <a:spLocks noGrp="1"/>
          </p:cNvSpPr>
          <p:nvPr>
            <p:ph type="title"/>
          </p:nvPr>
        </p:nvSpPr>
        <p:spPr/>
        <p:txBody>
          <a:bodyPr/>
          <a:lstStyle/>
          <a:p>
            <a:r>
              <a:rPr lang="en-US" dirty="0"/>
              <a:t>Flashbacks</a:t>
            </a:r>
          </a:p>
        </p:txBody>
      </p:sp>
      <p:pic>
        <p:nvPicPr>
          <p:cNvPr id="3074" name="Picture 2" descr="Image result for waterfall software funny">
            <a:extLst>
              <a:ext uri="{FF2B5EF4-FFF2-40B4-BE49-F238E27FC236}">
                <a16:creationId xmlns:a16="http://schemas.microsoft.com/office/drawing/2014/main" id="{5DE0CA2C-3E44-4B26-BD90-D11DE3187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275"/>
          <a:stretch/>
        </p:blipFill>
        <p:spPr bwMode="auto">
          <a:xfrm>
            <a:off x="3683733" y="-10"/>
            <a:ext cx="8508268" cy="685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2252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5749" y="2921072"/>
            <a:ext cx="1219027" cy="12190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a:ln>
                  <a:noFill/>
                </a:ln>
                <a:solidFill>
                  <a:prstClr val="white"/>
                </a:solidFill>
                <a:effectLst/>
                <a:uLnTx/>
                <a:uFillTx/>
                <a:latin typeface="Segoe UI Light"/>
                <a:ea typeface="+mn-ea"/>
                <a:cs typeface="+mn-cs"/>
              </a:rPr>
              <a:t>A</a:t>
            </a:r>
          </a:p>
        </p:txBody>
      </p:sp>
      <p:sp>
        <p:nvSpPr>
          <p:cNvPr id="5" name="Rectangle 4"/>
          <p:cNvSpPr/>
          <p:nvPr/>
        </p:nvSpPr>
        <p:spPr>
          <a:xfrm>
            <a:off x="8686433" y="2921072"/>
            <a:ext cx="1219027" cy="1219027"/>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a:ln>
                  <a:noFill/>
                </a:ln>
                <a:solidFill>
                  <a:prstClr val="white"/>
                </a:solidFill>
                <a:effectLst/>
                <a:uLnTx/>
                <a:uFillTx/>
                <a:latin typeface="Segoe UI Light"/>
                <a:ea typeface="+mn-ea"/>
                <a:cs typeface="+mn-cs"/>
              </a:rPr>
              <a:t>B</a:t>
            </a:r>
          </a:p>
        </p:txBody>
      </p:sp>
      <p:cxnSp>
        <p:nvCxnSpPr>
          <p:cNvPr id="7" name="Straight Arrow Connector 6"/>
          <p:cNvCxnSpPr/>
          <p:nvPr/>
        </p:nvCxnSpPr>
        <p:spPr>
          <a:xfrm>
            <a:off x="3657946" y="3530586"/>
            <a:ext cx="4876108" cy="0"/>
          </a:xfrm>
          <a:prstGeom prst="straightConnector1">
            <a:avLst/>
          </a:prstGeom>
          <a:ln w="38100">
            <a:solidFill>
              <a:schemeClr val="tx1">
                <a:lumMod val="65000"/>
                <a:lumOff val="3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392" y="3690586"/>
            <a:ext cx="1841238" cy="190473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6027" y="1770334"/>
            <a:ext cx="2742811" cy="1407525"/>
          </a:xfrm>
          <a:prstGeom prst="rect">
            <a:avLst/>
          </a:prstGeom>
        </p:spPr>
      </p:pic>
      <p:sp>
        <p:nvSpPr>
          <p:cNvPr id="6" name="Title 5"/>
          <p:cNvSpPr>
            <a:spLocks noGrp="1"/>
          </p:cNvSpPr>
          <p:nvPr>
            <p:ph type="title"/>
          </p:nvPr>
        </p:nvSpPr>
        <p:spPr/>
        <p:txBody>
          <a:bodyPr/>
          <a:lstStyle/>
          <a:p>
            <a:r>
              <a:rPr lang="en-US"/>
              <a:t>Too good to be true?</a:t>
            </a:r>
          </a:p>
        </p:txBody>
      </p:sp>
    </p:spTree>
    <p:extLst>
      <p:ext uri="{BB962C8B-B14F-4D97-AF65-F5344CB8AC3E}">
        <p14:creationId xmlns:p14="http://schemas.microsoft.com/office/powerpoint/2010/main" val="2397149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5749" y="2921072"/>
            <a:ext cx="1219027" cy="12190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a:ln>
                  <a:noFill/>
                </a:ln>
                <a:solidFill>
                  <a:prstClr val="white"/>
                </a:solidFill>
                <a:effectLst/>
                <a:uLnTx/>
                <a:uFillTx/>
                <a:latin typeface="Segoe UI Light"/>
                <a:ea typeface="+mn-ea"/>
                <a:cs typeface="+mn-cs"/>
              </a:rPr>
              <a:t>A</a:t>
            </a:r>
          </a:p>
        </p:txBody>
      </p:sp>
      <p:sp>
        <p:nvSpPr>
          <p:cNvPr id="5" name="Rectangle 4"/>
          <p:cNvSpPr/>
          <p:nvPr/>
        </p:nvSpPr>
        <p:spPr>
          <a:xfrm>
            <a:off x="8686433" y="2921072"/>
            <a:ext cx="1219027" cy="1219027"/>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a:ln>
                  <a:noFill/>
                </a:ln>
                <a:solidFill>
                  <a:prstClr val="white"/>
                </a:solidFill>
                <a:effectLst/>
                <a:uLnTx/>
                <a:uFillTx/>
                <a:latin typeface="Segoe UI Light"/>
                <a:ea typeface="+mn-ea"/>
                <a:cs typeface="+mn-cs"/>
              </a:rPr>
              <a:t>B</a:t>
            </a:r>
          </a:p>
        </p:txBody>
      </p:sp>
      <p:sp>
        <p:nvSpPr>
          <p:cNvPr id="3" name="Freeform 2"/>
          <p:cNvSpPr/>
          <p:nvPr/>
        </p:nvSpPr>
        <p:spPr>
          <a:xfrm>
            <a:off x="3670648" y="3072494"/>
            <a:ext cx="4787221" cy="1058262"/>
          </a:xfrm>
          <a:custGeom>
            <a:avLst/>
            <a:gdLst>
              <a:gd name="connsiteX0" fmla="*/ 0 w 3590925"/>
              <a:gd name="connsiteY0" fmla="*/ 315046 h 792579"/>
              <a:gd name="connsiteX1" fmla="*/ 466725 w 3590925"/>
              <a:gd name="connsiteY1" fmla="*/ 10246 h 792579"/>
              <a:gd name="connsiteX2" fmla="*/ 1085850 w 3590925"/>
              <a:gd name="connsiteY2" fmla="*/ 648421 h 792579"/>
              <a:gd name="connsiteX3" fmla="*/ 1619250 w 3590925"/>
              <a:gd name="connsiteY3" fmla="*/ 210271 h 792579"/>
              <a:gd name="connsiteX4" fmla="*/ 2133600 w 3590925"/>
              <a:gd name="connsiteY4" fmla="*/ 315046 h 792579"/>
              <a:gd name="connsiteX5" fmla="*/ 2562225 w 3590925"/>
              <a:gd name="connsiteY5" fmla="*/ 791296 h 792579"/>
              <a:gd name="connsiteX6" fmla="*/ 3219450 w 3590925"/>
              <a:gd name="connsiteY6" fmla="*/ 153121 h 792579"/>
              <a:gd name="connsiteX7" fmla="*/ 3590925 w 3590925"/>
              <a:gd name="connsiteY7" fmla="*/ 343621 h 792579"/>
              <a:gd name="connsiteX0" fmla="*/ 0 w 3590925"/>
              <a:gd name="connsiteY0" fmla="*/ 315046 h 792676"/>
              <a:gd name="connsiteX1" fmla="*/ 466725 w 3590925"/>
              <a:gd name="connsiteY1" fmla="*/ 10246 h 792676"/>
              <a:gd name="connsiteX2" fmla="*/ 1085850 w 3590925"/>
              <a:gd name="connsiteY2" fmla="*/ 648421 h 792676"/>
              <a:gd name="connsiteX3" fmla="*/ 1771650 w 3590925"/>
              <a:gd name="connsiteY3" fmla="*/ 29296 h 792676"/>
              <a:gd name="connsiteX4" fmla="*/ 2133600 w 3590925"/>
              <a:gd name="connsiteY4" fmla="*/ 315046 h 792676"/>
              <a:gd name="connsiteX5" fmla="*/ 2562225 w 3590925"/>
              <a:gd name="connsiteY5" fmla="*/ 791296 h 792676"/>
              <a:gd name="connsiteX6" fmla="*/ 3219450 w 3590925"/>
              <a:gd name="connsiteY6" fmla="*/ 153121 h 792676"/>
              <a:gd name="connsiteX7" fmla="*/ 3590925 w 3590925"/>
              <a:gd name="connsiteY7" fmla="*/ 343621 h 792676"/>
              <a:gd name="connsiteX0" fmla="*/ 0 w 3590925"/>
              <a:gd name="connsiteY0" fmla="*/ 315046 h 793556"/>
              <a:gd name="connsiteX1" fmla="*/ 466725 w 3590925"/>
              <a:gd name="connsiteY1" fmla="*/ 10246 h 793556"/>
              <a:gd name="connsiteX2" fmla="*/ 1085850 w 3590925"/>
              <a:gd name="connsiteY2" fmla="*/ 648421 h 793556"/>
              <a:gd name="connsiteX3" fmla="*/ 1771650 w 3590925"/>
              <a:gd name="connsiteY3" fmla="*/ 29296 h 793556"/>
              <a:gd name="connsiteX4" fmla="*/ 2133600 w 3590925"/>
              <a:gd name="connsiteY4" fmla="*/ 353146 h 793556"/>
              <a:gd name="connsiteX5" fmla="*/ 2562225 w 3590925"/>
              <a:gd name="connsiteY5" fmla="*/ 791296 h 793556"/>
              <a:gd name="connsiteX6" fmla="*/ 3219450 w 3590925"/>
              <a:gd name="connsiteY6" fmla="*/ 153121 h 793556"/>
              <a:gd name="connsiteX7" fmla="*/ 3590925 w 3590925"/>
              <a:gd name="connsiteY7" fmla="*/ 343621 h 793556"/>
              <a:gd name="connsiteX0" fmla="*/ 0 w 3590925"/>
              <a:gd name="connsiteY0" fmla="*/ 315046 h 793809"/>
              <a:gd name="connsiteX1" fmla="*/ 466725 w 3590925"/>
              <a:gd name="connsiteY1" fmla="*/ 10246 h 793809"/>
              <a:gd name="connsiteX2" fmla="*/ 1085850 w 3590925"/>
              <a:gd name="connsiteY2" fmla="*/ 648421 h 793809"/>
              <a:gd name="connsiteX3" fmla="*/ 1771650 w 3590925"/>
              <a:gd name="connsiteY3" fmla="*/ 29296 h 793809"/>
              <a:gd name="connsiteX4" fmla="*/ 2133600 w 3590925"/>
              <a:gd name="connsiteY4" fmla="*/ 353146 h 793809"/>
              <a:gd name="connsiteX5" fmla="*/ 2562225 w 3590925"/>
              <a:gd name="connsiteY5" fmla="*/ 791296 h 793809"/>
              <a:gd name="connsiteX6" fmla="*/ 3219450 w 3590925"/>
              <a:gd name="connsiteY6" fmla="*/ 153121 h 793809"/>
              <a:gd name="connsiteX7" fmla="*/ 3590925 w 3590925"/>
              <a:gd name="connsiteY7" fmla="*/ 343621 h 7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925" h="793809">
                <a:moveTo>
                  <a:pt x="0" y="315046"/>
                </a:moveTo>
                <a:cubicBezTo>
                  <a:pt x="142875" y="134865"/>
                  <a:pt x="285750" y="-45316"/>
                  <a:pt x="466725" y="10246"/>
                </a:cubicBezTo>
                <a:cubicBezTo>
                  <a:pt x="647700" y="65808"/>
                  <a:pt x="868363" y="645246"/>
                  <a:pt x="1085850" y="648421"/>
                </a:cubicBezTo>
                <a:cubicBezTo>
                  <a:pt x="1303337" y="651596"/>
                  <a:pt x="1597025" y="78509"/>
                  <a:pt x="1771650" y="29296"/>
                </a:cubicBezTo>
                <a:cubicBezTo>
                  <a:pt x="1946275" y="-19917"/>
                  <a:pt x="2011363" y="188046"/>
                  <a:pt x="2133600" y="353146"/>
                </a:cubicBezTo>
                <a:cubicBezTo>
                  <a:pt x="2255837" y="518246"/>
                  <a:pt x="2381250" y="824633"/>
                  <a:pt x="2562225" y="791296"/>
                </a:cubicBezTo>
                <a:cubicBezTo>
                  <a:pt x="2743200" y="757959"/>
                  <a:pt x="3048000" y="227733"/>
                  <a:pt x="3219450" y="153121"/>
                </a:cubicBezTo>
                <a:cubicBezTo>
                  <a:pt x="3390900" y="78509"/>
                  <a:pt x="3490912" y="211065"/>
                  <a:pt x="3590925" y="343621"/>
                </a:cubicBezTo>
              </a:path>
            </a:pathLst>
          </a:custGeom>
          <a:ln w="38100">
            <a:solidFill>
              <a:schemeClr val="tx1">
                <a:lumMod val="65000"/>
                <a:lumOff val="3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Light"/>
              <a:ea typeface="+mn-ea"/>
              <a:cs typeface="+mn-cs"/>
            </a:endParaRPr>
          </a:p>
        </p:txBody>
      </p:sp>
      <p:sp>
        <p:nvSpPr>
          <p:cNvPr id="8" name="Title 7"/>
          <p:cNvSpPr>
            <a:spLocks noGrp="1"/>
          </p:cNvSpPr>
          <p:nvPr>
            <p:ph type="title"/>
          </p:nvPr>
        </p:nvSpPr>
        <p:spPr/>
        <p:txBody>
          <a:bodyPr/>
          <a:lstStyle/>
          <a:p>
            <a:r>
              <a:rPr lang="en-US"/>
              <a:t>… a journey of continued improvement.</a:t>
            </a:r>
          </a:p>
        </p:txBody>
      </p:sp>
    </p:spTree>
    <p:extLst>
      <p:ext uri="{BB962C8B-B14F-4D97-AF65-F5344CB8AC3E}">
        <p14:creationId xmlns:p14="http://schemas.microsoft.com/office/powerpoint/2010/main" val="37425135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0A8A84-2FE1-4EB0-BAB7-A0DAE0DCFD6D}"/>
              </a:ext>
            </a:extLst>
          </p:cNvPr>
          <p:cNvPicPr>
            <a:picLocks noChangeAspect="1"/>
          </p:cNvPicPr>
          <p:nvPr/>
        </p:nvPicPr>
        <p:blipFill>
          <a:blip r:embed="rId3"/>
          <a:stretch>
            <a:fillRect/>
          </a:stretch>
        </p:blipFill>
        <p:spPr>
          <a:xfrm>
            <a:off x="-6665" y="0"/>
            <a:ext cx="12192000" cy="6858000"/>
          </a:xfrm>
          <a:prstGeom prst="rect">
            <a:avLst/>
          </a:prstGeom>
        </p:spPr>
      </p:pic>
      <p:sp>
        <p:nvSpPr>
          <p:cNvPr id="2" name="Title 1">
            <a:extLst>
              <a:ext uri="{FF2B5EF4-FFF2-40B4-BE49-F238E27FC236}">
                <a16:creationId xmlns:a16="http://schemas.microsoft.com/office/drawing/2014/main" id="{B68F3160-239E-451E-8348-0BD3D0A2550D}"/>
              </a:ext>
            </a:extLst>
          </p:cNvPr>
          <p:cNvSpPr>
            <a:spLocks noGrp="1"/>
          </p:cNvSpPr>
          <p:nvPr>
            <p:ph type="title"/>
          </p:nvPr>
        </p:nvSpPr>
        <p:spPr/>
        <p:txBody>
          <a:bodyPr/>
          <a:lstStyle/>
          <a:p>
            <a:r>
              <a:rPr lang="en-US" dirty="0"/>
              <a:t>Build and Protect the Culture! </a:t>
            </a:r>
          </a:p>
        </p:txBody>
      </p:sp>
      <p:sp>
        <p:nvSpPr>
          <p:cNvPr id="7" name="Text Placeholder 2">
            <a:extLst>
              <a:ext uri="{FF2B5EF4-FFF2-40B4-BE49-F238E27FC236}">
                <a16:creationId xmlns:a16="http://schemas.microsoft.com/office/drawing/2014/main" id="{CB30E06F-4F19-4CB5-998D-0758FC28DAC3}"/>
              </a:ext>
            </a:extLst>
          </p:cNvPr>
          <p:cNvSpPr txBox="1">
            <a:spLocks/>
          </p:cNvSpPr>
          <p:nvPr/>
        </p:nvSpPr>
        <p:spPr>
          <a:xfrm>
            <a:off x="919147" y="4450239"/>
            <a:ext cx="4567721" cy="3774946"/>
          </a:xfrm>
          <a:prstGeom prst="rect">
            <a:avLst/>
          </a:prstGeom>
        </p:spPr>
        <p:txBody>
          <a:bodyPr vert="horz" wrap="square" lIns="143428" tIns="89642" rIns="143428" bIns="89642" rtlCol="0">
            <a:normAutofit/>
          </a:bodyPr>
          <a:lstStyle>
            <a:lvl1pPr marL="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
                <a:schemeClr val="tx2"/>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0" rtl="0" eaLnBrk="1" fontAlgn="auto" latinLnBrk="0" hangingPunct="1">
              <a:lnSpc>
                <a:spcPct val="90000"/>
              </a:lnSpc>
              <a:spcBef>
                <a:spcPct val="20000"/>
              </a:spcBef>
              <a:spcAft>
                <a:spcPts val="0"/>
              </a:spcAft>
              <a:buClr>
                <a:srgbClr val="001F50"/>
              </a:buClr>
              <a:buSzPct val="90000"/>
              <a:buFont typeface="Arial" pitchFamily="34" charset="0"/>
              <a:buNone/>
              <a:tabLst/>
              <a:defRPr/>
            </a:pPr>
            <a:endParaRPr kumimoji="0" lang="en-US" sz="3529" b="0" i="0" u="none" strike="noStrike" kern="1200" cap="none" spc="0" normalizeH="0" baseline="0" noProof="0">
              <a:ln>
                <a:noFill/>
              </a:ln>
              <a:gradFill>
                <a:gsLst>
                  <a:gs pos="1250">
                    <a:srgbClr val="001F50"/>
                  </a:gs>
                  <a:gs pos="99000">
                    <a:srgbClr val="001F50"/>
                  </a:gs>
                </a:gsLst>
                <a:lin ang="5400000" scaled="0"/>
              </a:gradFill>
              <a:effectLst/>
              <a:uLnTx/>
              <a:uFillTx/>
              <a:latin typeface="Segoe UI Light"/>
              <a:ea typeface="+mn-ea"/>
              <a:cs typeface="+mn-cs"/>
            </a:endParaRPr>
          </a:p>
        </p:txBody>
      </p:sp>
      <p:pic>
        <p:nvPicPr>
          <p:cNvPr id="6146" name="Picture 2" descr="Image result for agile culture">
            <a:extLst>
              <a:ext uri="{FF2B5EF4-FFF2-40B4-BE49-F238E27FC236}">
                <a16:creationId xmlns:a16="http://schemas.microsoft.com/office/drawing/2014/main" id="{BFDDC542-95D6-4D23-A4EE-4F0D0DFCC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076" y="1081325"/>
            <a:ext cx="5960119" cy="566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304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3600" y="1988840"/>
            <a:ext cx="10070872" cy="1597076"/>
          </a:xfrm>
        </p:spPr>
        <p:txBody>
          <a:bodyPr/>
          <a:lstStyle/>
          <a:p>
            <a:r>
              <a:rPr lang="en-US" dirty="0"/>
              <a:t>The Tools</a:t>
            </a:r>
          </a:p>
        </p:txBody>
      </p:sp>
      <p:pic>
        <p:nvPicPr>
          <p:cNvPr id="3" name="Picture 2">
            <a:extLst>
              <a:ext uri="{FF2B5EF4-FFF2-40B4-BE49-F238E27FC236}">
                <a16:creationId xmlns:a16="http://schemas.microsoft.com/office/drawing/2014/main" id="{1BF3E645-0B84-4828-B42A-6FC70F244FA4}"/>
              </a:ext>
            </a:extLst>
          </p:cNvPr>
          <p:cNvPicPr>
            <a:picLocks noChangeAspect="1"/>
          </p:cNvPicPr>
          <p:nvPr/>
        </p:nvPicPr>
        <p:blipFill>
          <a:blip r:embed="rId3"/>
          <a:stretch>
            <a:fillRect/>
          </a:stretch>
        </p:blipFill>
        <p:spPr>
          <a:xfrm>
            <a:off x="119336" y="116632"/>
            <a:ext cx="3352800" cy="657225"/>
          </a:xfrm>
          <a:prstGeom prst="rect">
            <a:avLst/>
          </a:prstGeom>
        </p:spPr>
      </p:pic>
      <p:pic>
        <p:nvPicPr>
          <p:cNvPr id="4" name="Picture 3">
            <a:extLst>
              <a:ext uri="{FF2B5EF4-FFF2-40B4-BE49-F238E27FC236}">
                <a16:creationId xmlns:a16="http://schemas.microsoft.com/office/drawing/2014/main" id="{E9AB131D-5B5F-42CF-B51D-80DDDAF6F7EB}"/>
              </a:ext>
            </a:extLst>
          </p:cNvPr>
          <p:cNvPicPr>
            <a:picLocks noChangeAspect="1"/>
          </p:cNvPicPr>
          <p:nvPr/>
        </p:nvPicPr>
        <p:blipFill>
          <a:blip r:embed="rId3"/>
          <a:stretch>
            <a:fillRect/>
          </a:stretch>
        </p:blipFill>
        <p:spPr>
          <a:xfrm>
            <a:off x="8839200" y="0"/>
            <a:ext cx="3352800" cy="657225"/>
          </a:xfrm>
          <a:prstGeom prst="rect">
            <a:avLst/>
          </a:prstGeom>
        </p:spPr>
      </p:pic>
    </p:spTree>
    <p:extLst>
      <p:ext uri="{BB962C8B-B14F-4D97-AF65-F5344CB8AC3E}">
        <p14:creationId xmlns:p14="http://schemas.microsoft.com/office/powerpoint/2010/main" val="40186843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504D4-0C6E-4D48-B607-6E546E1031C0}"/>
              </a:ext>
            </a:extLst>
          </p:cNvPr>
          <p:cNvSpPr>
            <a:spLocks noGrp="1"/>
          </p:cNvSpPr>
          <p:nvPr>
            <p:ph type="title"/>
          </p:nvPr>
        </p:nvSpPr>
        <p:spPr/>
        <p:txBody>
          <a:bodyPr/>
          <a:lstStyle/>
          <a:p>
            <a:r>
              <a:rPr lang="en-US" dirty="0"/>
              <a:t>History </a:t>
            </a:r>
            <a:br>
              <a:rPr lang="en-US" dirty="0"/>
            </a:br>
            <a:r>
              <a:rPr lang="en-US" dirty="0"/>
              <a:t>Lesson:</a:t>
            </a:r>
            <a:br>
              <a:rPr lang="en-US" dirty="0"/>
            </a:br>
            <a:r>
              <a:rPr lang="en-US" dirty="0"/>
              <a:t>Waterfall</a:t>
            </a:r>
          </a:p>
        </p:txBody>
      </p:sp>
      <p:pic>
        <p:nvPicPr>
          <p:cNvPr id="4" name="Picture 3">
            <a:extLst>
              <a:ext uri="{FF2B5EF4-FFF2-40B4-BE49-F238E27FC236}">
                <a16:creationId xmlns:a16="http://schemas.microsoft.com/office/drawing/2014/main" id="{441D871C-2722-442B-86CE-F9E71F54C395}"/>
              </a:ext>
            </a:extLst>
          </p:cNvPr>
          <p:cNvPicPr>
            <a:picLocks noChangeAspect="1"/>
          </p:cNvPicPr>
          <p:nvPr/>
        </p:nvPicPr>
        <p:blipFill>
          <a:blip r:embed="rId2"/>
          <a:stretch>
            <a:fillRect/>
          </a:stretch>
        </p:blipFill>
        <p:spPr>
          <a:xfrm>
            <a:off x="3143672" y="105928"/>
            <a:ext cx="8943975" cy="6753225"/>
          </a:xfrm>
          <a:prstGeom prst="rect">
            <a:avLst/>
          </a:prstGeom>
        </p:spPr>
      </p:pic>
    </p:spTree>
    <p:extLst>
      <p:ext uri="{BB962C8B-B14F-4D97-AF65-F5344CB8AC3E}">
        <p14:creationId xmlns:p14="http://schemas.microsoft.com/office/powerpoint/2010/main" val="6096677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07417" y="1593596"/>
            <a:ext cx="5938814" cy="3268215"/>
          </a:xfrm>
          <a:prstGeom prst="rect">
            <a:avLst/>
          </a:prstGeom>
        </p:spPr>
      </p:pic>
      <p:sp>
        <p:nvSpPr>
          <p:cNvPr id="8" name="Rectangle 7"/>
          <p:cNvSpPr/>
          <p:nvPr/>
        </p:nvSpPr>
        <p:spPr bwMode="auto">
          <a:xfrm>
            <a:off x="872157" y="4134925"/>
            <a:ext cx="4447326" cy="65629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DevOps Server (2019+)</a:t>
            </a:r>
          </a:p>
        </p:txBody>
      </p:sp>
      <p:pic>
        <p:nvPicPr>
          <p:cNvPr id="10" name="Picture 9"/>
          <p:cNvPicPr>
            <a:picLocks noChangeAspect="1"/>
          </p:cNvPicPr>
          <p:nvPr/>
        </p:nvPicPr>
        <p:blipFill>
          <a:blip r:embed="rId3"/>
          <a:stretch>
            <a:fillRect/>
          </a:stretch>
        </p:blipFill>
        <p:spPr>
          <a:xfrm>
            <a:off x="6709157" y="2184309"/>
            <a:ext cx="4094363" cy="1950616"/>
          </a:xfrm>
          <a:prstGeom prst="rect">
            <a:avLst/>
          </a:prstGeom>
        </p:spPr>
      </p:pic>
      <p:sp>
        <p:nvSpPr>
          <p:cNvPr id="11" name="Rectangle 10"/>
          <p:cNvSpPr/>
          <p:nvPr/>
        </p:nvSpPr>
        <p:spPr bwMode="auto">
          <a:xfrm>
            <a:off x="6532675" y="4134925"/>
            <a:ext cx="4976770" cy="65629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DevOps (Cloud offering)</a:t>
            </a:r>
          </a:p>
        </p:txBody>
      </p:sp>
      <p:sp>
        <p:nvSpPr>
          <p:cNvPr id="2" name="Rectangle 1">
            <a:extLst>
              <a:ext uri="{FF2B5EF4-FFF2-40B4-BE49-F238E27FC236}">
                <a16:creationId xmlns:a16="http://schemas.microsoft.com/office/drawing/2014/main" id="{34F08F9E-991A-4017-A1F5-8F934C7C0AC0}"/>
              </a:ext>
            </a:extLst>
          </p:cNvPr>
          <p:cNvSpPr/>
          <p:nvPr/>
        </p:nvSpPr>
        <p:spPr>
          <a:xfrm>
            <a:off x="6295410" y="4815545"/>
            <a:ext cx="5451301" cy="535531"/>
          </a:xfrm>
          <a:prstGeom prst="rect">
            <a:avLst/>
          </a:prstGeom>
        </p:spPr>
        <p:txBody>
          <a:bodyPr wrap="none">
            <a:spAutoFit/>
          </a:bodyPr>
          <a:lstStyle/>
          <a:p>
            <a:pPr lvl="0" algn="ctr" defTabSz="914102" fontAlgn="base">
              <a:lnSpc>
                <a:spcPct val="90000"/>
              </a:lnSpc>
              <a:spcBef>
                <a:spcPct val="0"/>
              </a:spcBef>
              <a:spcAft>
                <a:spcPct val="0"/>
              </a:spcAft>
            </a:pPr>
            <a:r>
              <a:rPr lang="en-GB" sz="1600" dirty="0">
                <a:solidFill>
                  <a:srgbClr val="0078D7"/>
                </a:solidFill>
                <a:ea typeface="Segoe UI" pitchFamily="34" charset="0"/>
                <a:cs typeface="Segoe UI" pitchFamily="34" charset="0"/>
              </a:rPr>
              <a:t>Previously known as Visual Studio Team Services (VSTS)</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Previously, previously known as Visual Studio Online (VSO)</a:t>
            </a:r>
          </a:p>
        </p:txBody>
      </p:sp>
      <p:sp>
        <p:nvSpPr>
          <p:cNvPr id="9" name="Rectangle 8">
            <a:extLst>
              <a:ext uri="{FF2B5EF4-FFF2-40B4-BE49-F238E27FC236}">
                <a16:creationId xmlns:a16="http://schemas.microsoft.com/office/drawing/2014/main" id="{BE4175E1-D774-4AAB-8ED0-EB25B3FC0262}"/>
              </a:ext>
            </a:extLst>
          </p:cNvPr>
          <p:cNvSpPr/>
          <p:nvPr/>
        </p:nvSpPr>
        <p:spPr>
          <a:xfrm>
            <a:off x="832415" y="4790577"/>
            <a:ext cx="4526816" cy="1643527"/>
          </a:xfrm>
          <a:prstGeom prst="rect">
            <a:avLst/>
          </a:prstGeom>
        </p:spPr>
        <p:txBody>
          <a:bodyPr wrap="none">
            <a:spAutoFit/>
          </a:bodyPr>
          <a:lstStyle/>
          <a:p>
            <a:pPr lvl="0" algn="ctr" defTabSz="914102" fontAlgn="base">
              <a:lnSpc>
                <a:spcPct val="90000"/>
              </a:lnSpc>
              <a:spcBef>
                <a:spcPct val="0"/>
              </a:spcBef>
              <a:spcAft>
                <a:spcPct val="0"/>
              </a:spcAft>
            </a:pPr>
            <a:r>
              <a:rPr lang="en-GB" sz="1600" dirty="0">
                <a:solidFill>
                  <a:srgbClr val="0078D7"/>
                </a:solidFill>
                <a:ea typeface="Segoe UI" pitchFamily="34" charset="0"/>
                <a:cs typeface="Segoe UI" pitchFamily="34" charset="0"/>
              </a:rPr>
              <a:t>Previously known as </a:t>
            </a:r>
          </a:p>
          <a:p>
            <a:pPr lvl="0" algn="ctr" defTabSz="914102" fontAlgn="base">
              <a:lnSpc>
                <a:spcPct val="90000"/>
              </a:lnSpc>
              <a:spcBef>
                <a:spcPct val="0"/>
              </a:spcBef>
              <a:spcAft>
                <a:spcPct val="0"/>
              </a:spcAft>
            </a:pPr>
            <a:r>
              <a:rPr lang="en-US" sz="1600" dirty="0">
                <a:solidFill>
                  <a:srgbClr val="0078D7"/>
                </a:solidFill>
                <a:ea typeface="Segoe UI" pitchFamily="34" charset="0"/>
                <a:cs typeface="Segoe UI" pitchFamily="34" charset="0"/>
              </a:rPr>
              <a:t>Team Foundation Server (TFS) –</a:t>
            </a:r>
            <a:br>
              <a:rPr lang="en-US" sz="1600" dirty="0">
                <a:solidFill>
                  <a:srgbClr val="0078D7"/>
                </a:solidFill>
                <a:ea typeface="Segoe UI" pitchFamily="34" charset="0"/>
                <a:cs typeface="Segoe UI" pitchFamily="34" charset="0"/>
              </a:rPr>
            </a:br>
            <a:r>
              <a:rPr lang="en-US" sz="1600" dirty="0">
                <a:solidFill>
                  <a:srgbClr val="0078D7"/>
                </a:solidFill>
                <a:ea typeface="Segoe UI" pitchFamily="34" charset="0"/>
                <a:cs typeface="Segoe UI" pitchFamily="34" charset="0"/>
              </a:rPr>
              <a:t>(2018, 2017, 2015, 2013, 2012, 2010)</a:t>
            </a:r>
          </a:p>
          <a:p>
            <a:pPr lvl="0" algn="ctr" defTabSz="914102" fontAlgn="base">
              <a:lnSpc>
                <a:spcPct val="90000"/>
              </a:lnSpc>
              <a:spcBef>
                <a:spcPct val="0"/>
              </a:spcBef>
              <a:spcAft>
                <a:spcPct val="0"/>
              </a:spcAft>
            </a:pPr>
            <a:endParaRPr lang="en-US" sz="1600" dirty="0">
              <a:solidFill>
                <a:srgbClr val="0078D7"/>
              </a:solidFill>
              <a:ea typeface="Segoe UI" pitchFamily="34" charset="0"/>
              <a:cs typeface="Segoe UI" pitchFamily="34" charset="0"/>
            </a:endParaRPr>
          </a:p>
          <a:p>
            <a:pPr lvl="0" algn="ctr" defTabSz="914102" fontAlgn="base">
              <a:lnSpc>
                <a:spcPct val="90000"/>
              </a:lnSpc>
              <a:spcBef>
                <a:spcPct val="0"/>
              </a:spcBef>
              <a:spcAft>
                <a:spcPct val="0"/>
              </a:spcAft>
            </a:pPr>
            <a:r>
              <a:rPr lang="en-US" sz="1600" dirty="0">
                <a:solidFill>
                  <a:srgbClr val="0078D7"/>
                </a:solidFill>
                <a:ea typeface="Segoe UI" pitchFamily="34" charset="0"/>
                <a:cs typeface="Segoe UI" pitchFamily="34" charset="0"/>
              </a:rPr>
              <a:t>Previously, previously.. </a:t>
            </a:r>
          </a:p>
          <a:p>
            <a:pPr lvl="0" algn="ctr" defTabSz="914102" fontAlgn="base">
              <a:lnSpc>
                <a:spcPct val="90000"/>
              </a:lnSpc>
              <a:spcBef>
                <a:spcPct val="0"/>
              </a:spcBef>
              <a:spcAft>
                <a:spcPct val="0"/>
              </a:spcAft>
            </a:pPr>
            <a:r>
              <a:rPr lang="en-US" sz="1600" dirty="0">
                <a:solidFill>
                  <a:srgbClr val="0078D7"/>
                </a:solidFill>
                <a:ea typeface="Segoe UI" pitchFamily="34" charset="0"/>
                <a:cs typeface="Segoe UI" pitchFamily="34" charset="0"/>
              </a:rPr>
              <a:t>known as Visual Studio Team System 2008, 2005</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66570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p:cNvSpPr/>
          <p:nvPr/>
        </p:nvSpPr>
        <p:spPr bwMode="auto">
          <a:xfrm>
            <a:off x="1972510" y="3230180"/>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GB" sz="4902" dirty="0"/>
              <a:t>Frequent Updates – 3 week sprints</a:t>
            </a:r>
          </a:p>
        </p:txBody>
      </p:sp>
      <p:sp>
        <p:nvSpPr>
          <p:cNvPr id="3" name="Oval 2"/>
          <p:cNvSpPr/>
          <p:nvPr/>
        </p:nvSpPr>
        <p:spPr bwMode="auto">
          <a:xfrm>
            <a:off x="1715298" y="3232251"/>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p:nvSpPr>
        <p:spPr bwMode="auto">
          <a:xfrm>
            <a:off x="2985963" y="3230180"/>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p:nvSpPr>
        <p:spPr bwMode="auto">
          <a:xfrm>
            <a:off x="4256627" y="3230180"/>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5527292" y="3237832"/>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p:nvSpPr>
        <p:spPr bwMode="auto">
          <a:xfrm>
            <a:off x="6765542" y="3230180"/>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Arrow: Right 8"/>
          <p:cNvSpPr/>
          <p:nvPr/>
        </p:nvSpPr>
        <p:spPr bwMode="auto">
          <a:xfrm>
            <a:off x="3213947" y="3241342"/>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Right 9"/>
          <p:cNvSpPr/>
          <p:nvPr/>
        </p:nvSpPr>
        <p:spPr bwMode="auto">
          <a:xfrm>
            <a:off x="4512238" y="3237832"/>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p:cNvSpPr/>
          <p:nvPr/>
        </p:nvSpPr>
        <p:spPr bwMode="auto">
          <a:xfrm>
            <a:off x="5756143" y="3237832"/>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p:cNvSpPr/>
          <p:nvPr/>
        </p:nvSpPr>
        <p:spPr bwMode="auto">
          <a:xfrm>
            <a:off x="1972510" y="2598812"/>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a:off x="1715298" y="2600883"/>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p:nvSpPr>
        <p:spPr bwMode="auto">
          <a:xfrm>
            <a:off x="2985963" y="2598812"/>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p:nvSpPr>
        <p:spPr bwMode="auto">
          <a:xfrm>
            <a:off x="4256627" y="2598812"/>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p:nvSpPr>
        <p:spPr bwMode="auto">
          <a:xfrm>
            <a:off x="5527292" y="2606464"/>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p:cNvSpPr/>
          <p:nvPr/>
        </p:nvSpPr>
        <p:spPr bwMode="auto">
          <a:xfrm>
            <a:off x="6765542" y="2598812"/>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p:cNvSpPr/>
          <p:nvPr/>
        </p:nvSpPr>
        <p:spPr bwMode="auto">
          <a:xfrm>
            <a:off x="3213947" y="2609974"/>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Arrow: Right 18"/>
          <p:cNvSpPr/>
          <p:nvPr/>
        </p:nvSpPr>
        <p:spPr bwMode="auto">
          <a:xfrm>
            <a:off x="4512238" y="2606464"/>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Arrow: Right 19"/>
          <p:cNvSpPr/>
          <p:nvPr/>
        </p:nvSpPr>
        <p:spPr bwMode="auto">
          <a:xfrm>
            <a:off x="5756143" y="2606464"/>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Arrow: Right 20"/>
          <p:cNvSpPr/>
          <p:nvPr/>
        </p:nvSpPr>
        <p:spPr bwMode="auto">
          <a:xfrm>
            <a:off x="6971471" y="2591159"/>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p:cNvSpPr/>
          <p:nvPr/>
        </p:nvSpPr>
        <p:spPr bwMode="auto">
          <a:xfrm>
            <a:off x="7984923" y="2591159"/>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9255588" y="2591159"/>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10526252" y="2598812"/>
            <a:ext cx="282370" cy="28237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Right 25"/>
          <p:cNvSpPr/>
          <p:nvPr/>
        </p:nvSpPr>
        <p:spPr bwMode="auto">
          <a:xfrm>
            <a:off x="8212907" y="2602322"/>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Arrow: Right 26"/>
          <p:cNvSpPr/>
          <p:nvPr/>
        </p:nvSpPr>
        <p:spPr bwMode="auto">
          <a:xfrm>
            <a:off x="9511198" y="2598812"/>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Arrow: Right 27"/>
          <p:cNvSpPr/>
          <p:nvPr/>
        </p:nvSpPr>
        <p:spPr bwMode="auto">
          <a:xfrm>
            <a:off x="10755103" y="2598812"/>
            <a:ext cx="988295" cy="28237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Right 28"/>
          <p:cNvSpPr/>
          <p:nvPr/>
        </p:nvSpPr>
        <p:spPr bwMode="auto">
          <a:xfrm>
            <a:off x="1972510" y="1946558"/>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1715298" y="1948629"/>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2985963" y="1946558"/>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p:cNvSpPr/>
          <p:nvPr/>
        </p:nvSpPr>
        <p:spPr bwMode="auto">
          <a:xfrm>
            <a:off x="4256627" y="1946558"/>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p:cNvSpPr/>
          <p:nvPr/>
        </p:nvSpPr>
        <p:spPr bwMode="auto">
          <a:xfrm>
            <a:off x="5527292" y="1954211"/>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6765542" y="1946558"/>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Arrow: Right 34"/>
          <p:cNvSpPr/>
          <p:nvPr/>
        </p:nvSpPr>
        <p:spPr bwMode="auto">
          <a:xfrm>
            <a:off x="3213947" y="1957720"/>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Arrow: Right 35"/>
          <p:cNvSpPr/>
          <p:nvPr/>
        </p:nvSpPr>
        <p:spPr bwMode="auto">
          <a:xfrm>
            <a:off x="4512238" y="1954211"/>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Arrow: Right 36"/>
          <p:cNvSpPr/>
          <p:nvPr/>
        </p:nvSpPr>
        <p:spPr bwMode="auto">
          <a:xfrm>
            <a:off x="5756143" y="1954211"/>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Arrow: Right 37"/>
          <p:cNvSpPr/>
          <p:nvPr/>
        </p:nvSpPr>
        <p:spPr bwMode="auto">
          <a:xfrm>
            <a:off x="6971471" y="1938905"/>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7984923" y="1938905"/>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p:cNvSpPr/>
          <p:nvPr/>
        </p:nvSpPr>
        <p:spPr bwMode="auto">
          <a:xfrm>
            <a:off x="9255588" y="1938905"/>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p:cNvSpPr/>
          <p:nvPr/>
        </p:nvSpPr>
        <p:spPr bwMode="auto">
          <a:xfrm>
            <a:off x="10526252" y="1946558"/>
            <a:ext cx="282370" cy="28237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Arrow: Right 41"/>
          <p:cNvSpPr/>
          <p:nvPr/>
        </p:nvSpPr>
        <p:spPr bwMode="auto">
          <a:xfrm>
            <a:off x="8212907" y="1950068"/>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Arrow: Right 42"/>
          <p:cNvSpPr/>
          <p:nvPr/>
        </p:nvSpPr>
        <p:spPr bwMode="auto">
          <a:xfrm>
            <a:off x="9511198" y="1946558"/>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Arrow: Right 43"/>
          <p:cNvSpPr/>
          <p:nvPr/>
        </p:nvSpPr>
        <p:spPr bwMode="auto">
          <a:xfrm>
            <a:off x="10755103" y="1946558"/>
            <a:ext cx="988295" cy="28237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row: Right 44"/>
          <p:cNvSpPr/>
          <p:nvPr/>
        </p:nvSpPr>
        <p:spPr bwMode="auto">
          <a:xfrm>
            <a:off x="6971471" y="3226670"/>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p:cNvSpPr/>
          <p:nvPr/>
        </p:nvSpPr>
        <p:spPr bwMode="auto">
          <a:xfrm>
            <a:off x="7984923" y="3226670"/>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p:cNvSpPr/>
          <p:nvPr/>
        </p:nvSpPr>
        <p:spPr bwMode="auto">
          <a:xfrm>
            <a:off x="9255588" y="3226670"/>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10526252" y="3234323"/>
            <a:ext cx="282370" cy="28237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Arrow: Right 48"/>
          <p:cNvSpPr/>
          <p:nvPr/>
        </p:nvSpPr>
        <p:spPr bwMode="auto">
          <a:xfrm>
            <a:off x="8212907" y="3237832"/>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Arrow: Right 49"/>
          <p:cNvSpPr/>
          <p:nvPr/>
        </p:nvSpPr>
        <p:spPr bwMode="auto">
          <a:xfrm>
            <a:off x="9511198" y="3234323"/>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Right 50"/>
          <p:cNvSpPr/>
          <p:nvPr/>
        </p:nvSpPr>
        <p:spPr bwMode="auto">
          <a:xfrm>
            <a:off x="10755103" y="3234323"/>
            <a:ext cx="988295" cy="2823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1692162" y="5351918"/>
            <a:ext cx="282370" cy="28237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Arrow: Right 52"/>
          <p:cNvSpPr/>
          <p:nvPr/>
        </p:nvSpPr>
        <p:spPr bwMode="auto">
          <a:xfrm>
            <a:off x="1893623" y="5352389"/>
            <a:ext cx="8605869" cy="281899"/>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p:cNvSpPr/>
          <p:nvPr/>
        </p:nvSpPr>
        <p:spPr bwMode="auto">
          <a:xfrm>
            <a:off x="10526252" y="5351918"/>
            <a:ext cx="282370" cy="28237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Arrow: Striped Right 54"/>
          <p:cNvSpPr/>
          <p:nvPr/>
        </p:nvSpPr>
        <p:spPr bwMode="auto">
          <a:xfrm rot="3600000">
            <a:off x="9234569" y="4251819"/>
            <a:ext cx="1873556" cy="381050"/>
          </a:xfrm>
          <a:prstGeom prst="strip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Arrow: Right 55"/>
          <p:cNvSpPr/>
          <p:nvPr/>
        </p:nvSpPr>
        <p:spPr bwMode="auto">
          <a:xfrm>
            <a:off x="10657739" y="5346834"/>
            <a:ext cx="1085659" cy="28745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Arrow: Striped Right 57"/>
          <p:cNvSpPr/>
          <p:nvPr/>
        </p:nvSpPr>
        <p:spPr bwMode="auto">
          <a:xfrm rot="1890552">
            <a:off x="4563949" y="2289975"/>
            <a:ext cx="901469" cy="452205"/>
          </a:xfrm>
          <a:prstGeom prst="strip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row: Striped Right 58"/>
          <p:cNvSpPr/>
          <p:nvPr/>
        </p:nvSpPr>
        <p:spPr bwMode="auto">
          <a:xfrm rot="1890552">
            <a:off x="5716164" y="2947912"/>
            <a:ext cx="901469" cy="452205"/>
          </a:xfrm>
          <a:prstGeom prst="striped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83602" y="5208191"/>
            <a:ext cx="1688700" cy="564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DevOps Server</a:t>
            </a:r>
          </a:p>
        </p:txBody>
      </p:sp>
      <p:sp>
        <p:nvSpPr>
          <p:cNvPr id="61" name="Rectangle 60"/>
          <p:cNvSpPr/>
          <p:nvPr/>
        </p:nvSpPr>
        <p:spPr bwMode="auto">
          <a:xfrm>
            <a:off x="-117346" y="3093138"/>
            <a:ext cx="1777392" cy="564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DevOps</a:t>
            </a:r>
          </a:p>
        </p:txBody>
      </p:sp>
      <p:sp>
        <p:nvSpPr>
          <p:cNvPr id="62" name="Rectangle 61"/>
          <p:cNvSpPr/>
          <p:nvPr/>
        </p:nvSpPr>
        <p:spPr bwMode="auto">
          <a:xfrm>
            <a:off x="-110009" y="2445429"/>
            <a:ext cx="1763795" cy="564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PREVIEW</a:t>
            </a:r>
          </a:p>
        </p:txBody>
      </p:sp>
      <p:sp>
        <p:nvSpPr>
          <p:cNvPr id="63" name="Rectangle 62"/>
          <p:cNvSpPr/>
          <p:nvPr/>
        </p:nvSpPr>
        <p:spPr bwMode="auto">
          <a:xfrm>
            <a:off x="-107864" y="1797720"/>
            <a:ext cx="1768776" cy="5647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Internal Private Repo</a:t>
            </a:r>
          </a:p>
        </p:txBody>
      </p:sp>
    </p:spTree>
    <p:extLst>
      <p:ext uri="{BB962C8B-B14F-4D97-AF65-F5344CB8AC3E}">
        <p14:creationId xmlns:p14="http://schemas.microsoft.com/office/powerpoint/2010/main" val="150193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down)">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childTnLst>
                          </p:cTn>
                        </p:par>
                        <p:par>
                          <p:cTn id="99" fill="hold">
                            <p:stCondLst>
                              <p:cond delay="3000"/>
                            </p:stCondLst>
                            <p:childTnLst>
                              <p:par>
                                <p:cTn id="100" presetID="10" presetClass="entr" presetSubtype="0" fill="hold" grpId="0" nodeType="after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500"/>
                                        <p:tgtEl>
                                          <p:spTgt spid="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500"/>
                                        <p:tgtEl>
                                          <p:spTgt spid="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childTnLst>
                          </p:cTn>
                        </p:par>
                        <p:par>
                          <p:cTn id="112" fill="hold">
                            <p:stCondLst>
                              <p:cond delay="3500"/>
                            </p:stCondLst>
                            <p:childTnLst>
                              <p:par>
                                <p:cTn id="113" presetID="10" presetClass="entr" presetSubtype="0" fill="hold" grpId="0" nodeType="after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500"/>
                                        <p:tgtEl>
                                          <p:spTgt spid="1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childTnLst>
                          </p:cTn>
                        </p:par>
                        <p:par>
                          <p:cTn id="122" fill="hold">
                            <p:stCondLst>
                              <p:cond delay="4000"/>
                            </p:stCondLst>
                            <p:childTnLst>
                              <p:par>
                                <p:cTn id="123" presetID="10" presetClass="entr" presetSubtype="0" fill="hold" grpId="0"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childTnLst>
                          </p:cTn>
                        </p:par>
                        <p:par>
                          <p:cTn id="132" fill="hold">
                            <p:stCondLst>
                              <p:cond delay="4500"/>
                            </p:stCondLst>
                            <p:childTnLst>
                              <p:par>
                                <p:cTn id="133" presetID="10" presetClass="entr" presetSubtype="0" fill="hold" grpId="0" nodeType="afterEffect">
                                  <p:stCondLst>
                                    <p:cond delay="0"/>
                                  </p:stCondLst>
                                  <p:childTnLst>
                                    <p:set>
                                      <p:cBhvr>
                                        <p:cTn id="134" dur="1" fill="hold">
                                          <p:stCondLst>
                                            <p:cond delay="0"/>
                                          </p:stCondLst>
                                        </p:cTn>
                                        <p:tgtEl>
                                          <p:spTgt spid="23"/>
                                        </p:tgtEl>
                                        <p:attrNameLst>
                                          <p:attrName>style.visibility</p:attrName>
                                        </p:attrNameLst>
                                      </p:cBhvr>
                                      <p:to>
                                        <p:strVal val="visible"/>
                                      </p:to>
                                    </p:set>
                                    <p:animEffect transition="in" filter="fade">
                                      <p:cBhvr>
                                        <p:cTn id="135" dur="500"/>
                                        <p:tgtEl>
                                          <p:spTgt spid="23"/>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500"/>
                                        <p:tgtEl>
                                          <p:spTgt spid="46"/>
                                        </p:tgtEl>
                                      </p:cBhvr>
                                    </p:animEffect>
                                  </p:childTnLst>
                                </p:cTn>
                              </p:par>
                            </p:childTnLst>
                          </p:cTn>
                        </p:par>
                        <p:par>
                          <p:cTn id="142" fill="hold">
                            <p:stCondLst>
                              <p:cond delay="5000"/>
                            </p:stCondLst>
                            <p:childTnLst>
                              <p:par>
                                <p:cTn id="143" presetID="10" presetClass="entr" presetSubtype="0" fill="hold" grpId="0" nodeType="afterEffect">
                                  <p:stCondLst>
                                    <p:cond delay="0"/>
                                  </p:stCondLst>
                                  <p:childTnLst>
                                    <p:set>
                                      <p:cBhvr>
                                        <p:cTn id="144" dur="1" fill="hold">
                                          <p:stCondLst>
                                            <p:cond delay="0"/>
                                          </p:stCondLst>
                                        </p:cTn>
                                        <p:tgtEl>
                                          <p:spTgt spid="26"/>
                                        </p:tgtEl>
                                        <p:attrNameLst>
                                          <p:attrName>style.visibility</p:attrName>
                                        </p:attrNameLst>
                                      </p:cBhvr>
                                      <p:to>
                                        <p:strVal val="visible"/>
                                      </p:to>
                                    </p:set>
                                    <p:animEffect transition="in" filter="fade">
                                      <p:cBhvr>
                                        <p:cTn id="145" dur="500"/>
                                        <p:tgtEl>
                                          <p:spTgt spid="2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fade">
                                      <p:cBhvr>
                                        <p:cTn id="148" dur="500"/>
                                        <p:tgtEl>
                                          <p:spTgt spid="4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fade">
                                      <p:cBhvr>
                                        <p:cTn id="151" dur="500"/>
                                        <p:tgtEl>
                                          <p:spTgt spid="49"/>
                                        </p:tgtEl>
                                      </p:cBhvr>
                                    </p:animEffect>
                                  </p:childTnLst>
                                </p:cTn>
                              </p:par>
                            </p:childTnLst>
                          </p:cTn>
                        </p:par>
                        <p:par>
                          <p:cTn id="152" fill="hold">
                            <p:stCondLst>
                              <p:cond delay="5500"/>
                            </p:stCondLst>
                            <p:childTnLst>
                              <p:par>
                                <p:cTn id="153" presetID="10" presetClass="entr" presetSubtype="0" fill="hold" grpId="0" nodeType="afterEffect">
                                  <p:stCondLst>
                                    <p:cond delay="0"/>
                                  </p:stCondLst>
                                  <p:childTnLst>
                                    <p:set>
                                      <p:cBhvr>
                                        <p:cTn id="154" dur="1" fill="hold">
                                          <p:stCondLst>
                                            <p:cond delay="0"/>
                                          </p:stCondLst>
                                        </p:cTn>
                                        <p:tgtEl>
                                          <p:spTgt spid="24"/>
                                        </p:tgtEl>
                                        <p:attrNameLst>
                                          <p:attrName>style.visibility</p:attrName>
                                        </p:attrNameLst>
                                      </p:cBhvr>
                                      <p:to>
                                        <p:strVal val="visible"/>
                                      </p:to>
                                    </p:set>
                                    <p:animEffect transition="in" filter="fade">
                                      <p:cBhvr>
                                        <p:cTn id="155" dur="500"/>
                                        <p:tgtEl>
                                          <p:spTgt spid="2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fade">
                                      <p:cBhvr>
                                        <p:cTn id="158" dur="500"/>
                                        <p:tgtEl>
                                          <p:spTgt spid="4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fade">
                                      <p:cBhvr>
                                        <p:cTn id="161" dur="500"/>
                                        <p:tgtEl>
                                          <p:spTgt spid="47"/>
                                        </p:tgtEl>
                                      </p:cBhvr>
                                    </p:animEffect>
                                  </p:childTnLst>
                                </p:cTn>
                              </p:par>
                            </p:childTnLst>
                          </p:cTn>
                        </p:par>
                        <p:par>
                          <p:cTn id="162" fill="hold">
                            <p:stCondLst>
                              <p:cond delay="6500"/>
                            </p:stCondLst>
                            <p:childTnLst>
                              <p:par>
                                <p:cTn id="163" presetID="10" presetClass="entr" presetSubtype="0" fill="hold" grpId="0" nodeType="afterEffect">
                                  <p:stCondLst>
                                    <p:cond delay="0"/>
                                  </p:stCondLst>
                                  <p:childTnLst>
                                    <p:set>
                                      <p:cBhvr>
                                        <p:cTn id="164" dur="1" fill="hold">
                                          <p:stCondLst>
                                            <p:cond delay="0"/>
                                          </p:stCondLst>
                                        </p:cTn>
                                        <p:tgtEl>
                                          <p:spTgt spid="27"/>
                                        </p:tgtEl>
                                        <p:attrNameLst>
                                          <p:attrName>style.visibility</p:attrName>
                                        </p:attrNameLst>
                                      </p:cBhvr>
                                      <p:to>
                                        <p:strVal val="visible"/>
                                      </p:to>
                                    </p:set>
                                    <p:animEffect transition="in" filter="fade">
                                      <p:cBhvr>
                                        <p:cTn id="165" dur="500"/>
                                        <p:tgtEl>
                                          <p:spTgt spid="27"/>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3"/>
                                        </p:tgtEl>
                                        <p:attrNameLst>
                                          <p:attrName>style.visibility</p:attrName>
                                        </p:attrNameLst>
                                      </p:cBhvr>
                                      <p:to>
                                        <p:strVal val="visible"/>
                                      </p:to>
                                    </p:set>
                                    <p:animEffect transition="in" filter="fade">
                                      <p:cBhvr>
                                        <p:cTn id="168" dur="500"/>
                                        <p:tgtEl>
                                          <p:spTgt spid="4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animEffect transition="in" filter="fade">
                                      <p:cBhvr>
                                        <p:cTn id="171" dur="500"/>
                                        <p:tgtEl>
                                          <p:spTgt spid="50"/>
                                        </p:tgtEl>
                                      </p:cBhvr>
                                    </p:animEffect>
                                  </p:childTnLst>
                                </p:cTn>
                              </p:par>
                            </p:childTnLst>
                          </p:cTn>
                        </p:par>
                        <p:par>
                          <p:cTn id="172" fill="hold">
                            <p:stCondLst>
                              <p:cond delay="7000"/>
                            </p:stCondLst>
                            <p:childTnLst>
                              <p:par>
                                <p:cTn id="173" presetID="10" presetClass="entr" presetSubtype="0" fill="hold" grpId="0" nodeType="afterEffect">
                                  <p:stCondLst>
                                    <p:cond delay="0"/>
                                  </p:stCondLst>
                                  <p:childTnLst>
                                    <p:set>
                                      <p:cBhvr>
                                        <p:cTn id="174" dur="1" fill="hold">
                                          <p:stCondLst>
                                            <p:cond delay="0"/>
                                          </p:stCondLst>
                                        </p:cTn>
                                        <p:tgtEl>
                                          <p:spTgt spid="53"/>
                                        </p:tgtEl>
                                        <p:attrNameLst>
                                          <p:attrName>style.visibility</p:attrName>
                                        </p:attrNameLst>
                                      </p:cBhvr>
                                      <p:to>
                                        <p:strVal val="visible"/>
                                      </p:to>
                                    </p:set>
                                    <p:animEffect transition="in" filter="fade">
                                      <p:cBhvr>
                                        <p:cTn id="175" dur="500"/>
                                        <p:tgtEl>
                                          <p:spTgt spid="53"/>
                                        </p:tgtEl>
                                      </p:cBhvr>
                                    </p:animEffect>
                                  </p:childTnLst>
                                </p:cTn>
                              </p:par>
                            </p:childTnLst>
                          </p:cTn>
                        </p:par>
                        <p:par>
                          <p:cTn id="176" fill="hold">
                            <p:stCondLst>
                              <p:cond delay="7500"/>
                            </p:stCondLst>
                            <p:childTnLst>
                              <p:par>
                                <p:cTn id="177" presetID="10" presetClass="entr" presetSubtype="0" fill="hold" grpId="0" nodeType="after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fade">
                                      <p:cBhvr>
                                        <p:cTn id="179" dur="500"/>
                                        <p:tgtEl>
                                          <p:spTgt spid="55"/>
                                        </p:tgtEl>
                                      </p:cBhvr>
                                    </p:animEffect>
                                  </p:childTnLst>
                                </p:cTn>
                              </p:par>
                            </p:childTnLst>
                          </p:cTn>
                        </p:par>
                        <p:par>
                          <p:cTn id="180" fill="hold">
                            <p:stCondLst>
                              <p:cond delay="8000"/>
                            </p:stCondLst>
                            <p:childTnLst>
                              <p:par>
                                <p:cTn id="181" presetID="10" presetClass="entr" presetSubtype="0" fill="hold" grpId="0"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fade">
                                      <p:cBhvr>
                                        <p:cTn id="183" dur="500"/>
                                        <p:tgtEl>
                                          <p:spTgt spid="2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fade">
                                      <p:cBhvr>
                                        <p:cTn id="186" dur="500"/>
                                        <p:tgtEl>
                                          <p:spTgt spid="4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fade">
                                      <p:cBhvr>
                                        <p:cTn id="189" dur="500"/>
                                        <p:tgtEl>
                                          <p:spTgt spid="48"/>
                                        </p:tgtEl>
                                      </p:cBhvr>
                                    </p:animEffect>
                                  </p:childTnLst>
                                </p:cTn>
                              </p:par>
                            </p:childTnLst>
                          </p:cTn>
                        </p:par>
                        <p:par>
                          <p:cTn id="190" fill="hold">
                            <p:stCondLst>
                              <p:cond delay="8500"/>
                            </p:stCondLst>
                            <p:childTnLst>
                              <p:par>
                                <p:cTn id="191" presetID="10" presetClass="entr" presetSubtype="0" fill="hold" grpId="0" nodeType="afterEffect">
                                  <p:stCondLst>
                                    <p:cond delay="0"/>
                                  </p:stCondLst>
                                  <p:childTnLst>
                                    <p:set>
                                      <p:cBhvr>
                                        <p:cTn id="192" dur="1" fill="hold">
                                          <p:stCondLst>
                                            <p:cond delay="0"/>
                                          </p:stCondLst>
                                        </p:cTn>
                                        <p:tgtEl>
                                          <p:spTgt spid="54"/>
                                        </p:tgtEl>
                                        <p:attrNameLst>
                                          <p:attrName>style.visibility</p:attrName>
                                        </p:attrNameLst>
                                      </p:cBhvr>
                                      <p:to>
                                        <p:strVal val="visible"/>
                                      </p:to>
                                    </p:set>
                                    <p:animEffect transition="in" filter="fade">
                                      <p:cBhvr>
                                        <p:cTn id="193" dur="500"/>
                                        <p:tgtEl>
                                          <p:spTgt spid="54"/>
                                        </p:tgtEl>
                                      </p:cBhvr>
                                    </p:animEffect>
                                  </p:childTnLst>
                                </p:cTn>
                              </p:par>
                            </p:childTnLst>
                          </p:cTn>
                        </p:par>
                        <p:par>
                          <p:cTn id="194" fill="hold">
                            <p:stCondLst>
                              <p:cond delay="9000"/>
                            </p:stCondLst>
                            <p:childTnLst>
                              <p:par>
                                <p:cTn id="195" presetID="10" presetClass="entr" presetSubtype="0" fill="hold" grpId="0" nodeType="after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28"/>
                                        </p:tgtEl>
                                        <p:attrNameLst>
                                          <p:attrName>style.visibility</p:attrName>
                                        </p:attrNameLst>
                                      </p:cBhvr>
                                      <p:to>
                                        <p:strVal val="visible"/>
                                      </p:to>
                                    </p:set>
                                    <p:animEffect transition="in" filter="fade">
                                      <p:cBhvr>
                                        <p:cTn id="200" dur="500"/>
                                        <p:tgtEl>
                                          <p:spTgt spid="28"/>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fade">
                                      <p:cBhvr>
                                        <p:cTn id="203" dur="500"/>
                                        <p:tgtEl>
                                          <p:spTgt spid="51"/>
                                        </p:tgtEl>
                                      </p:cBhvr>
                                    </p:animEffect>
                                  </p:childTnLst>
                                </p:cTn>
                              </p:par>
                            </p:childTnLst>
                          </p:cTn>
                        </p:par>
                        <p:par>
                          <p:cTn id="204" fill="hold">
                            <p:stCondLst>
                              <p:cond delay="9500"/>
                            </p:stCondLst>
                            <p:childTnLst>
                              <p:par>
                                <p:cTn id="205" presetID="10" presetClass="entr" presetSubtype="0" fill="hold" grpId="0" nodeType="afterEffect">
                                  <p:stCondLst>
                                    <p:cond delay="0"/>
                                  </p:stCondLst>
                                  <p:childTnLst>
                                    <p:set>
                                      <p:cBhvr>
                                        <p:cTn id="206" dur="1" fill="hold">
                                          <p:stCondLst>
                                            <p:cond delay="0"/>
                                          </p:stCondLst>
                                        </p:cTn>
                                        <p:tgtEl>
                                          <p:spTgt spid="56"/>
                                        </p:tgtEl>
                                        <p:attrNameLst>
                                          <p:attrName>style.visibility</p:attrName>
                                        </p:attrNameLst>
                                      </p:cBhvr>
                                      <p:to>
                                        <p:strVal val="visible"/>
                                      </p:to>
                                    </p:set>
                                    <p:animEffect transition="in" filter="fade">
                                      <p:cBhvr>
                                        <p:cTn id="20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8" grpId="0" animBg="1"/>
      <p:bldP spid="59" grpId="0" animBg="1"/>
      <p:bldP spid="60" grpId="0" animBg="1"/>
      <p:bldP spid="61" grpId="0" animBg="1"/>
      <p:bldP spid="62"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31200"/>
            <a:ext cx="11653523" cy="5500137"/>
          </a:xfrm>
        </p:spPr>
        <p:txBody>
          <a:bodyPr/>
          <a:lstStyle/>
          <a:p>
            <a:pPr marL="0" indent="0">
              <a:buNone/>
            </a:pPr>
            <a:r>
              <a:rPr lang="en-US" sz="2400" dirty="0">
                <a:solidFill>
                  <a:schemeClr val="accent1"/>
                </a:solidFill>
              </a:rPr>
              <a:t>Coming Soon! (Roadmap):</a:t>
            </a:r>
          </a:p>
          <a:p>
            <a:pPr marL="0" indent="0">
              <a:buNone/>
            </a:pPr>
            <a:r>
              <a:rPr lang="en-US" sz="2400" dirty="0"/>
              <a:t>https://docs.microsoft.com/en-us/azure/devops/release-notes/</a:t>
            </a:r>
          </a:p>
          <a:p>
            <a:pPr marL="0" indent="0">
              <a:buNone/>
            </a:pPr>
            <a:endParaRPr lang="en-US" sz="2400" dirty="0">
              <a:solidFill>
                <a:schemeClr val="accent1"/>
              </a:solidFill>
            </a:endParaRPr>
          </a:p>
          <a:p>
            <a:pPr marL="0" indent="0">
              <a:buNone/>
            </a:pPr>
            <a:r>
              <a:rPr lang="en-US" sz="2400" dirty="0">
                <a:solidFill>
                  <a:schemeClr val="accent1"/>
                </a:solidFill>
              </a:rPr>
              <a:t>Latest updates!</a:t>
            </a:r>
          </a:p>
          <a:p>
            <a:pPr marL="0" indent="0">
              <a:buNone/>
            </a:pPr>
            <a:r>
              <a:rPr lang="en-US" sz="2400" b="1" dirty="0"/>
              <a:t>https://docs.microsoft.com/en-us/tfs/server/whats-new</a:t>
            </a:r>
          </a:p>
          <a:p>
            <a:pPr marL="0" indent="0">
              <a:buNone/>
            </a:pPr>
            <a:r>
              <a:rPr lang="en-US" sz="2400" b="1" dirty="0"/>
              <a:t>https://docs.microsoft.com/en-us/visualstudio/releasenotes/tfs2018-relnotes</a:t>
            </a:r>
          </a:p>
          <a:p>
            <a:pPr marL="0" indent="0">
              <a:buNone/>
            </a:pPr>
            <a:endParaRPr lang="en-US" sz="2400" dirty="0"/>
          </a:p>
          <a:p>
            <a:pPr marL="0" indent="0">
              <a:buNone/>
            </a:pPr>
            <a:r>
              <a:rPr lang="en-US" sz="2400" dirty="0">
                <a:solidFill>
                  <a:schemeClr val="accent1"/>
                </a:solidFill>
              </a:rPr>
              <a:t>Delivery Plans Extension:</a:t>
            </a:r>
          </a:p>
          <a:p>
            <a:pPr marL="0" indent="0">
              <a:buNone/>
            </a:pPr>
            <a:r>
              <a:rPr lang="en-US" sz="2400" dirty="0"/>
              <a:t>https://marketplace.visualstudio.com/items?itemName=ms.vss-plans</a:t>
            </a:r>
          </a:p>
          <a:p>
            <a:pPr marL="0" indent="0">
              <a:buNone/>
            </a:pPr>
            <a:endParaRPr lang="en-US" sz="2400" dirty="0">
              <a:solidFill>
                <a:schemeClr val="accent1"/>
              </a:solidFill>
            </a:endParaRPr>
          </a:p>
          <a:p>
            <a:pPr marL="0" indent="0">
              <a:buNone/>
            </a:pPr>
            <a:r>
              <a:rPr lang="en-US" sz="2400" dirty="0">
                <a:solidFill>
                  <a:schemeClr val="accent1"/>
                </a:solidFill>
              </a:rPr>
              <a:t>Analytics Extension:</a:t>
            </a:r>
          </a:p>
          <a:p>
            <a:pPr marL="0" indent="0">
              <a:buNone/>
            </a:pPr>
            <a:r>
              <a:rPr lang="en-US" sz="2400" dirty="0"/>
              <a:t>https://marketplace.visualstudio.com/items?itemName=ms.vss-analytics</a:t>
            </a:r>
          </a:p>
          <a:p>
            <a:pPr marL="0" indent="0">
              <a:buNone/>
            </a:pPr>
            <a:endParaRPr lang="en-US" sz="2400" dirty="0">
              <a:solidFill>
                <a:schemeClr val="accent1"/>
              </a:solidFill>
            </a:endParaRPr>
          </a:p>
          <a:p>
            <a:pPr marL="0" indent="0">
              <a:buNone/>
            </a:pPr>
            <a:r>
              <a:rPr lang="en-US" sz="2400" dirty="0">
                <a:solidFill>
                  <a:schemeClr val="accent1"/>
                </a:solidFill>
              </a:rPr>
              <a:t>Visualization Extension:</a:t>
            </a:r>
          </a:p>
          <a:p>
            <a:pPr marL="0" indent="0">
              <a:buNone/>
            </a:pPr>
            <a:r>
              <a:rPr lang="en-US" sz="2400" dirty="0"/>
              <a:t>https://marketplace.visualstudio.com/items?itemName=ms-devlabs.WorkItemVisualization</a:t>
            </a:r>
          </a:p>
        </p:txBody>
      </p:sp>
      <p:sp>
        <p:nvSpPr>
          <p:cNvPr id="2" name="Title 1"/>
          <p:cNvSpPr>
            <a:spLocks noGrp="1"/>
          </p:cNvSpPr>
          <p:nvPr>
            <p:ph type="title"/>
          </p:nvPr>
        </p:nvSpPr>
        <p:spPr/>
        <p:txBody>
          <a:bodyPr/>
          <a:lstStyle/>
          <a:p>
            <a:r>
              <a:rPr lang="en-US" dirty="0"/>
              <a:t>References</a:t>
            </a:r>
          </a:p>
        </p:txBody>
      </p:sp>
      <p:pic>
        <p:nvPicPr>
          <p:cNvPr id="3" name="Picture 2">
            <a:extLst>
              <a:ext uri="{FF2B5EF4-FFF2-40B4-BE49-F238E27FC236}">
                <a16:creationId xmlns:a16="http://schemas.microsoft.com/office/drawing/2014/main" id="{334B4EE0-D0D1-4480-88CE-789E88EF25A9}"/>
              </a:ext>
            </a:extLst>
          </p:cNvPr>
          <p:cNvPicPr>
            <a:picLocks noChangeAspect="1"/>
          </p:cNvPicPr>
          <p:nvPr/>
        </p:nvPicPr>
        <p:blipFill>
          <a:blip r:embed="rId3"/>
          <a:stretch>
            <a:fillRect/>
          </a:stretch>
        </p:blipFill>
        <p:spPr>
          <a:xfrm>
            <a:off x="9212644" y="45225"/>
            <a:ext cx="2981325" cy="514350"/>
          </a:xfrm>
          <a:prstGeom prst="rect">
            <a:avLst/>
          </a:prstGeom>
        </p:spPr>
      </p:pic>
    </p:spTree>
    <p:extLst>
      <p:ext uri="{BB962C8B-B14F-4D97-AF65-F5344CB8AC3E}">
        <p14:creationId xmlns:p14="http://schemas.microsoft.com/office/powerpoint/2010/main" val="3219527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 y="2980788"/>
            <a:ext cx="12101735" cy="927809"/>
          </a:xfrm>
        </p:spPr>
        <p:txBody>
          <a:bodyPr/>
          <a:lstStyle/>
          <a:p>
            <a:pPr algn="ctr"/>
            <a:r>
              <a:rPr lang="en-US" sz="5882" dirty="0"/>
              <a:t>What is Agile?</a:t>
            </a:r>
          </a:p>
        </p:txBody>
      </p:sp>
    </p:spTree>
    <p:extLst>
      <p:ext uri="{BB962C8B-B14F-4D97-AF65-F5344CB8AC3E}">
        <p14:creationId xmlns:p14="http://schemas.microsoft.com/office/powerpoint/2010/main" val="1739470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3339F-D612-48F7-9C1F-7E13FFC04E2F}"/>
              </a:ext>
            </a:extLst>
          </p:cNvPr>
          <p:cNvPicPr>
            <a:picLocks noChangeAspect="1"/>
          </p:cNvPicPr>
          <p:nvPr/>
        </p:nvPicPr>
        <p:blipFill>
          <a:blip r:embed="rId3"/>
          <a:stretch>
            <a:fillRect/>
          </a:stretch>
        </p:blipFill>
        <p:spPr>
          <a:xfrm>
            <a:off x="-6665" y="0"/>
            <a:ext cx="12192000" cy="6858000"/>
          </a:xfrm>
          <a:prstGeom prst="rect">
            <a:avLst/>
          </a:prstGeom>
        </p:spPr>
      </p:pic>
      <p:pic>
        <p:nvPicPr>
          <p:cNvPr id="1026" name="Picture 2" descr="Image result for agile">
            <a:extLst>
              <a:ext uri="{FF2B5EF4-FFF2-40B4-BE49-F238E27FC236}">
                <a16:creationId xmlns:a16="http://schemas.microsoft.com/office/drawing/2014/main" id="{BD4DF748-433B-4C40-88A8-A41E3AA8B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404" y="548680"/>
            <a:ext cx="9964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6688" y="15155"/>
            <a:ext cx="12101735" cy="927809"/>
          </a:xfrm>
        </p:spPr>
        <p:txBody>
          <a:bodyPr/>
          <a:lstStyle/>
          <a:p>
            <a:pPr algn="ctr"/>
            <a:r>
              <a:rPr lang="en-US" sz="5882" dirty="0"/>
              <a:t>A set of Values and Principles. </a:t>
            </a:r>
          </a:p>
        </p:txBody>
      </p:sp>
    </p:spTree>
    <p:extLst>
      <p:ext uri="{BB962C8B-B14F-4D97-AF65-F5344CB8AC3E}">
        <p14:creationId xmlns:p14="http://schemas.microsoft.com/office/powerpoint/2010/main" val="1635948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139688"/>
          </a:xfrm>
        </p:spPr>
        <p:txBody>
          <a:bodyPr/>
          <a:lstStyle/>
          <a:p>
            <a:r>
              <a:rPr lang="en-GB" dirty="0"/>
              <a:t>Agile Methodologies: </a:t>
            </a:r>
            <a:br>
              <a:rPr lang="en-GB" dirty="0"/>
            </a:br>
            <a:r>
              <a:rPr lang="en-GB" dirty="0"/>
              <a:t>Scrum and Kanban</a:t>
            </a:r>
          </a:p>
        </p:txBody>
      </p:sp>
    </p:spTree>
    <p:extLst>
      <p:ext uri="{BB962C8B-B14F-4D97-AF65-F5344CB8AC3E}">
        <p14:creationId xmlns:p14="http://schemas.microsoft.com/office/powerpoint/2010/main" val="8201579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2916"/>
            <a:ext cx="12101735" cy="927809"/>
          </a:xfrm>
        </p:spPr>
        <p:txBody>
          <a:bodyPr/>
          <a:lstStyle/>
          <a:p>
            <a:pPr algn="ctr"/>
            <a:r>
              <a:rPr lang="en-US" dirty="0"/>
              <a:t>Scrum is an Agile framework for completing complex projects.</a:t>
            </a:r>
            <a:endParaRPr lang="en-US" sz="5882" dirty="0"/>
          </a:p>
        </p:txBody>
      </p:sp>
    </p:spTree>
    <p:extLst>
      <p:ext uri="{BB962C8B-B14F-4D97-AF65-F5344CB8AC3E}">
        <p14:creationId xmlns:p14="http://schemas.microsoft.com/office/powerpoint/2010/main" val="344333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Freeform: Shape 134">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98" name="Picture 2" descr="Scrum Framework in 30 Seconds">
            <a:extLst>
              <a:ext uri="{FF2B5EF4-FFF2-40B4-BE49-F238E27FC236}">
                <a16:creationId xmlns:a16="http://schemas.microsoft.com/office/drawing/2014/main" id="{E95EE565-F4FB-4376-8ACD-459CC45B9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 y="1425710"/>
            <a:ext cx="6060831" cy="28031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50121" y="5529884"/>
            <a:ext cx="5693783" cy="1096331"/>
          </a:xfrm>
        </p:spPr>
        <p:txBody>
          <a:bodyPr vert="horz" lIns="91440" tIns="45720" rIns="91440" bIns="45720" rtlCol="0" anchor="ctr">
            <a:normAutofit/>
          </a:bodyPr>
          <a:lstStyle/>
          <a:p>
            <a:pPr defTabSz="914400"/>
            <a:r>
              <a:rPr lang="en-US" sz="4000" kern="1200">
                <a:solidFill>
                  <a:schemeClr val="tx1"/>
                </a:solidFill>
                <a:latin typeface="+mj-lt"/>
                <a:ea typeface="+mj-ea"/>
                <a:cs typeface="+mj-cs"/>
              </a:rPr>
              <a:t>Scrum in 30 seconds</a:t>
            </a:r>
          </a:p>
        </p:txBody>
      </p:sp>
      <p:sp>
        <p:nvSpPr>
          <p:cNvPr id="3" name="Text Placeholder 2"/>
          <p:cNvSpPr>
            <a:spLocks noGrp="1"/>
          </p:cNvSpPr>
          <p:nvPr>
            <p:ph type="body" sz="quarter" idx="10"/>
          </p:nvPr>
        </p:nvSpPr>
        <p:spPr>
          <a:xfrm>
            <a:off x="6060831" y="82062"/>
            <a:ext cx="5955324" cy="5264632"/>
          </a:xfrm>
        </p:spPr>
        <p:txBody>
          <a:bodyPr vert="horz" lIns="91440" tIns="45720" rIns="91440" bIns="45720" rtlCol="0" anchor="ctr">
            <a:normAutofit fontScale="92500"/>
          </a:bodyPr>
          <a:lstStyle/>
          <a:p>
            <a:pPr indent="-228600" defTabSz="914400"/>
            <a:r>
              <a:rPr lang="en-US" sz="2400" dirty="0">
                <a:solidFill>
                  <a:schemeClr val="tx1"/>
                </a:solidFill>
                <a:latin typeface="+mn-lt"/>
              </a:rPr>
              <a:t>First, create a prioritized list called a product backlog.</a:t>
            </a:r>
          </a:p>
          <a:p>
            <a:pPr indent="-228600" defTabSz="914400"/>
            <a:r>
              <a:rPr lang="en-US" sz="2400" dirty="0">
                <a:solidFill>
                  <a:schemeClr val="tx1"/>
                </a:solidFill>
                <a:latin typeface="+mn-lt"/>
              </a:rPr>
              <a:t>During sprint planning, the team pulls a small chunk from the top of the sprint backlog, and decides how to implement those pieces.</a:t>
            </a:r>
          </a:p>
          <a:p>
            <a:pPr indent="-228600" defTabSz="914400"/>
            <a:r>
              <a:rPr lang="en-US" sz="2400" dirty="0">
                <a:solidFill>
                  <a:schemeClr val="tx1"/>
                </a:solidFill>
                <a:latin typeface="+mn-lt"/>
              </a:rPr>
              <a:t>The team has a sprint (usually 2-4 weeks) — to complete its work, but meets daily to assess progress (daily Scrum standup).</a:t>
            </a:r>
          </a:p>
          <a:p>
            <a:pPr indent="-228600" defTabSz="914400"/>
            <a:r>
              <a:rPr lang="en-US" sz="2400" dirty="0">
                <a:solidFill>
                  <a:schemeClr val="tx1"/>
                </a:solidFill>
                <a:latin typeface="+mn-lt"/>
              </a:rPr>
              <a:t>The </a:t>
            </a:r>
            <a:r>
              <a:rPr lang="en-US" sz="2400" dirty="0" err="1">
                <a:solidFill>
                  <a:schemeClr val="tx1"/>
                </a:solidFill>
                <a:latin typeface="+mn-lt"/>
              </a:rPr>
              <a:t>ScrumMaster</a:t>
            </a:r>
            <a:r>
              <a:rPr lang="en-US" sz="2400" dirty="0">
                <a:solidFill>
                  <a:schemeClr val="tx1"/>
                </a:solidFill>
                <a:latin typeface="+mn-lt"/>
              </a:rPr>
              <a:t> keeps the team focused.</a:t>
            </a:r>
          </a:p>
          <a:p>
            <a:pPr indent="-228600" defTabSz="914400"/>
            <a:r>
              <a:rPr lang="en-US" sz="2400" dirty="0">
                <a:solidFill>
                  <a:schemeClr val="tx1"/>
                </a:solidFill>
                <a:latin typeface="+mn-lt"/>
              </a:rPr>
              <a:t>At the end of the sprint, the work should be potentially shippable: ready to hand to a customer or demo.</a:t>
            </a:r>
          </a:p>
          <a:p>
            <a:pPr indent="-228600" defTabSz="914400"/>
            <a:r>
              <a:rPr lang="en-US" sz="2400" dirty="0">
                <a:solidFill>
                  <a:schemeClr val="tx1"/>
                </a:solidFill>
                <a:latin typeface="+mn-lt"/>
              </a:rPr>
              <a:t>The sprint ends with a sprint review and retrospective.</a:t>
            </a:r>
          </a:p>
        </p:txBody>
      </p:sp>
    </p:spTree>
    <p:extLst>
      <p:ext uri="{BB962C8B-B14F-4D97-AF65-F5344CB8AC3E}">
        <p14:creationId xmlns:p14="http://schemas.microsoft.com/office/powerpoint/2010/main" val="633121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4F1E0-7C23-47FB-9434-62C1EFE9C88B}"/>
              </a:ext>
            </a:extLst>
          </p:cNvPr>
          <p:cNvPicPr>
            <a:picLocks noChangeAspect="1"/>
          </p:cNvPicPr>
          <p:nvPr/>
        </p:nvPicPr>
        <p:blipFill>
          <a:blip r:embed="rId3"/>
          <a:stretch>
            <a:fillRect/>
          </a:stretch>
        </p:blipFill>
        <p:spPr>
          <a:xfrm>
            <a:off x="-6665" y="0"/>
            <a:ext cx="12192000" cy="6858000"/>
          </a:xfrm>
          <a:prstGeom prst="rect">
            <a:avLst/>
          </a:prstGeom>
        </p:spPr>
      </p:pic>
      <p:pic>
        <p:nvPicPr>
          <p:cNvPr id="4098" name="Picture 2" descr="Image result for agile culture">
            <a:extLst>
              <a:ext uri="{FF2B5EF4-FFF2-40B4-BE49-F238E27FC236}">
                <a16:creationId xmlns:a16="http://schemas.microsoft.com/office/drawing/2014/main" id="{37F89580-B9DD-42F1-B71F-B0E58061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5032"/>
            <a:ext cx="12191334" cy="553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60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65" y="2367330"/>
            <a:ext cx="12101735" cy="927809"/>
          </a:xfrm>
        </p:spPr>
        <p:txBody>
          <a:bodyPr/>
          <a:lstStyle/>
          <a:p>
            <a:pPr algn="ctr"/>
            <a:r>
              <a:rPr lang="en-US" dirty="0"/>
              <a:t>Kanban is another agile framework that requires real-time communication of capacity and full transparency of work.</a:t>
            </a:r>
            <a:endParaRPr lang="en-US" sz="5882" dirty="0"/>
          </a:p>
        </p:txBody>
      </p:sp>
    </p:spTree>
    <p:extLst>
      <p:ext uri="{BB962C8B-B14F-4D97-AF65-F5344CB8AC3E}">
        <p14:creationId xmlns:p14="http://schemas.microsoft.com/office/powerpoint/2010/main" val="3605247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 04-MicrosoftAzureStorage">
  <a:themeElements>
    <a:clrScheme name="Custom 13">
      <a:dk1>
        <a:srgbClr val="FFFFFF"/>
      </a:dk1>
      <a:lt1>
        <a:srgbClr val="505050"/>
      </a:lt1>
      <a:dk2>
        <a:srgbClr val="D2D2D2"/>
      </a:dk2>
      <a:lt2>
        <a:srgbClr val="00827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0072C6"/>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08C0B7C5-468A-4375-ABD1-A7C136A06A08}"/>
    </a:ext>
  </a:extLst>
</a:theme>
</file>

<file path=ppt/theme/theme3.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4.xml><?xml version="1.0" encoding="utf-8"?>
<a:theme xmlns:a="http://schemas.openxmlformats.org/drawingml/2006/main" name="3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5.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Flow_SignoffStatus xmlns="b68dbf3f-729f-46a2-a6e3-2f22a1138a7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9E9EE58BEA90408703821590693B9E" ma:contentTypeVersion="12" ma:contentTypeDescription="Create a new document." ma:contentTypeScope="" ma:versionID="cae0c82c72a0713fc0f7457fedc7c71e">
  <xsd:schema xmlns:xsd="http://www.w3.org/2001/XMLSchema" xmlns:xs="http://www.w3.org/2001/XMLSchema" xmlns:p="http://schemas.microsoft.com/office/2006/metadata/properties" xmlns:ns2="b68dbf3f-729f-46a2-a6e3-2f22a1138a75" xmlns:ns3="24ad6066-4b0c-485f-a282-7b69ccb60bad" targetNamespace="http://schemas.microsoft.com/office/2006/metadata/properties" ma:root="true" ma:fieldsID="14252785d3c4de82daf5242a385ccfc9" ns2:_="" ns3:_="">
    <xsd:import namespace="b68dbf3f-729f-46a2-a6e3-2f22a1138a75"/>
    <xsd:import namespace="24ad6066-4b0c-485f-a282-7b69ccb60b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8dbf3f-729f-46a2-a6e3-2f22a1138a7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_Flow_SignoffStatus" ma:index="19" nillable="true" ma:displayName="Sign-off status" ma:internalName="_x0024_Resources_x003a_core_x002c_Signoff_Status_x003b_">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ad6066-4b0c-485f-a282-7b69ccb60bad"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64F0F-50C4-4900-8F3D-0F719B7D21C9}">
  <ds:schemaRefs>
    <ds:schemaRef ds:uri="http://schemas.microsoft.com/sharepoint/v3/contenttype/forms"/>
  </ds:schemaRefs>
</ds:datastoreItem>
</file>

<file path=customXml/itemProps2.xml><?xml version="1.0" encoding="utf-8"?>
<ds:datastoreItem xmlns:ds="http://schemas.openxmlformats.org/officeDocument/2006/customXml" ds:itemID="{07140432-FB95-45FC-920E-740BE0A5ECAA}">
  <ds:schemaRefs>
    <ds:schemaRef ds:uri="b68dbf3f-729f-46a2-a6e3-2f22a1138a75"/>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24ad6066-4b0c-485f-a282-7b69ccb60bad"/>
    <ds:schemaRef ds:uri="http://www.w3.org/XML/1998/namespace"/>
    <ds:schemaRef ds:uri="http://purl.org/dc/dcmitype/"/>
  </ds:schemaRefs>
</ds:datastoreItem>
</file>

<file path=customXml/itemProps3.xml><?xml version="1.0" encoding="utf-8"?>
<ds:datastoreItem xmlns:ds="http://schemas.openxmlformats.org/officeDocument/2006/customXml" ds:itemID="{35C2936F-0CB5-490F-A592-AD10A0E89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8dbf3f-729f-46a2-a6e3-2f22a1138a75"/>
    <ds:schemaRef ds:uri="24ad6066-4b0c-485f-a282-7b69ccb60b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19916</TotalTime>
  <Words>1447</Words>
  <Application>Microsoft Office PowerPoint</Application>
  <PresentationFormat>Widescreen</PresentationFormat>
  <Paragraphs>145</Paragraphs>
  <Slides>22</Slides>
  <Notes>19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22</vt:i4>
      </vt:variant>
    </vt:vector>
  </HeadingPairs>
  <TitlesOfParts>
    <vt:vector size="36" baseType="lpstr">
      <vt:lpstr>Arial</vt:lpstr>
      <vt:lpstr>Calibri</vt:lpstr>
      <vt:lpstr>Consolas</vt:lpstr>
      <vt:lpstr>Courier New</vt:lpstr>
      <vt:lpstr>Impact</vt:lpstr>
      <vt:lpstr>Segoe UI</vt:lpstr>
      <vt:lpstr>Segoe UI Light</vt:lpstr>
      <vt:lpstr>Segoe UI Light (Headings)</vt:lpstr>
      <vt:lpstr>Wingdings</vt:lpstr>
      <vt:lpstr>M 04-MicrosoftAzureStorage</vt:lpstr>
      <vt:lpstr>COLOR TEMPLATE</vt:lpstr>
      <vt:lpstr>WHITE TEMPLATE</vt:lpstr>
      <vt:lpstr>3_5-50033_TR23_BO_CT_Template</vt:lpstr>
      <vt:lpstr>1_WHITE TEMPLATE</vt:lpstr>
      <vt:lpstr>PowerPoint Presentation</vt:lpstr>
      <vt:lpstr>History  Lesson: Waterfall</vt:lpstr>
      <vt:lpstr>What is Agile?</vt:lpstr>
      <vt:lpstr>A set of Values and Principles. </vt:lpstr>
      <vt:lpstr>Agile Methodologies:  Scrum and Kanban</vt:lpstr>
      <vt:lpstr>Scrum is an Agile framework for completing complex projects.</vt:lpstr>
      <vt:lpstr>Scrum in 30 seconds</vt:lpstr>
      <vt:lpstr>PowerPoint Presentation</vt:lpstr>
      <vt:lpstr>Kanban is another agile framework that requires real-time communication of capacity and full transparency of work.</vt:lpstr>
      <vt:lpstr>Kanban in 30 seconds</vt:lpstr>
      <vt:lpstr>Let’s compare Scrum and Kanban…</vt:lpstr>
      <vt:lpstr>Differences between Scrum and Kanban: Scheduling</vt:lpstr>
      <vt:lpstr>Differences between Scrum and Kanban: Team Members</vt:lpstr>
      <vt:lpstr>Differences between Scrum and Kanban: Boards</vt:lpstr>
      <vt:lpstr>Flashbacks</vt:lpstr>
      <vt:lpstr>Too good to be true?</vt:lpstr>
      <vt:lpstr>… a journey of continued improvement.</vt:lpstr>
      <vt:lpstr>Build and Protect the Culture! </vt:lpstr>
      <vt:lpstr>The Tools</vt:lpstr>
      <vt:lpstr>PowerPoint Presentation</vt:lpstr>
      <vt:lpstr>Frequent Updates – 3 week sprints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Fabric Data Handling</dc:title>
  <dc:creator>Anthony de Lagarde, Alejandra Hernandez, Jason Beck</dc:creator>
  <cp:lastModifiedBy>Crystal Tenn</cp:lastModifiedBy>
  <cp:revision>2420</cp:revision>
  <dcterms:created xsi:type="dcterms:W3CDTF">2016-01-25T20:09:20Z</dcterms:created>
  <dcterms:modified xsi:type="dcterms:W3CDTF">2018-12-14T04:24:44Z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Azure FastTrack</vt:lpwstr>
  </property>
  <property fmtid="{D5CDD505-2E9C-101B-9397-08002B2CF9AE}" pid="3" name="Disposition">
    <vt:lpwstr>Draft</vt:lpwstr>
  </property>
  <property fmtid="{D5CDD505-2E9C-101B-9397-08002B2CF9AE}" pid="4" name="Group">
    <vt:lpwstr>Azure CXP</vt:lpwstr>
  </property>
  <property fmtid="{D5CDD505-2E9C-101B-9397-08002B2CF9AE}" pid="5" name="Owner">
    <vt:lpwstr>Azure FastTrack</vt:lpwstr>
  </property>
  <property fmtid="{D5CDD505-2E9C-101B-9397-08002B2CF9AE}" pid="6" name="Project">
    <vt:lpwstr>Managed Disks</vt:lpwstr>
  </property>
  <property fmtid="{D5CDD505-2E9C-101B-9397-08002B2CF9AE}" pid="7" name="Publisher">
    <vt:lpwstr>icrosoft</vt:lpwstr>
  </property>
  <property fmtid="{D5CDD505-2E9C-101B-9397-08002B2CF9AE}" pid="8" name="Purpose">
    <vt:lpwstr>Client ready IP</vt:lpwstr>
  </property>
  <property fmtid="{D5CDD505-2E9C-101B-9397-08002B2CF9AE}" pid="9" name="Status">
    <vt:lpwstr>Draft</vt:lpwstr>
  </property>
  <property fmtid="{D5CDD505-2E9C-101B-9397-08002B2CF9AE}" pid="10" name="Editor">
    <vt:lpwstr>Anthony de Lagarde, Alejandra Henandez, Jason Beck</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anthdela@microsoft.com</vt:lpwstr>
  </property>
  <property fmtid="{D5CDD505-2E9C-101B-9397-08002B2CF9AE}" pid="15" name="MSIP_Label_f42aa342-8706-4288-bd11-ebb85995028c_SetDate">
    <vt:lpwstr>2017-10-22T23:52:21.2028814-04:00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ContentTypeId">
    <vt:lpwstr>0x010100139E9EE58BEA90408703821590693B9E</vt:lpwstr>
  </property>
</Properties>
</file>